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344" r:id="rId2"/>
    <p:sldId id="268" r:id="rId3"/>
    <p:sldId id="275" r:id="rId4"/>
    <p:sldId id="953" r:id="rId5"/>
    <p:sldId id="822" r:id="rId6"/>
    <p:sldId id="948" r:id="rId7"/>
    <p:sldId id="950" r:id="rId8"/>
    <p:sldId id="951" r:id="rId9"/>
    <p:sldId id="952" r:id="rId10"/>
    <p:sldId id="932" r:id="rId11"/>
    <p:sldId id="346" r:id="rId12"/>
    <p:sldId id="345" r:id="rId13"/>
    <p:sldId id="820" r:id="rId14"/>
    <p:sldId id="929" r:id="rId15"/>
    <p:sldId id="930" r:id="rId16"/>
    <p:sldId id="825" r:id="rId17"/>
    <p:sldId id="826" r:id="rId18"/>
    <p:sldId id="933" r:id="rId19"/>
    <p:sldId id="282" r:id="rId20"/>
    <p:sldId id="296" r:id="rId21"/>
    <p:sldId id="797" r:id="rId22"/>
    <p:sldId id="799" r:id="rId23"/>
    <p:sldId id="906" r:id="rId24"/>
    <p:sldId id="923" r:id="rId25"/>
    <p:sldId id="984" r:id="rId26"/>
    <p:sldId id="750" r:id="rId27"/>
    <p:sldId id="359" r:id="rId28"/>
    <p:sldId id="337" r:id="rId29"/>
    <p:sldId id="821" r:id="rId30"/>
    <p:sldId id="360" r:id="rId31"/>
    <p:sldId id="347" r:id="rId32"/>
    <p:sldId id="935" r:id="rId33"/>
    <p:sldId id="842" r:id="rId34"/>
    <p:sldId id="357" r:id="rId35"/>
    <p:sldId id="364" r:id="rId36"/>
    <p:sldId id="376" r:id="rId37"/>
    <p:sldId id="936" r:id="rId38"/>
    <p:sldId id="937" r:id="rId39"/>
    <p:sldId id="938" r:id="rId40"/>
    <p:sldId id="734" r:id="rId41"/>
    <p:sldId id="770" r:id="rId42"/>
    <p:sldId id="939" r:id="rId43"/>
    <p:sldId id="954" r:id="rId44"/>
    <p:sldId id="940" r:id="rId45"/>
    <p:sldId id="944" r:id="rId46"/>
    <p:sldId id="369" r:id="rId47"/>
    <p:sldId id="373" r:id="rId48"/>
    <p:sldId id="374" r:id="rId49"/>
    <p:sldId id="990" r:id="rId50"/>
    <p:sldId id="980" r:id="rId51"/>
    <p:sldId id="846" r:id="rId52"/>
    <p:sldId id="982" r:id="rId53"/>
    <p:sldId id="847" r:id="rId54"/>
    <p:sldId id="985" r:id="rId55"/>
    <p:sldId id="978" r:id="rId56"/>
    <p:sldId id="771" r:id="rId57"/>
    <p:sldId id="808" r:id="rId58"/>
    <p:sldId id="775" r:id="rId59"/>
    <p:sldId id="776" r:id="rId60"/>
    <p:sldId id="986" r:id="rId61"/>
    <p:sldId id="987" r:id="rId62"/>
    <p:sldId id="988" r:id="rId63"/>
    <p:sldId id="777" r:id="rId64"/>
    <p:sldId id="778" r:id="rId65"/>
    <p:sldId id="779" r:id="rId66"/>
    <p:sldId id="780" r:id="rId67"/>
    <p:sldId id="989" r:id="rId68"/>
    <p:sldId id="37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03" autoAdjust="0"/>
  </p:normalViewPr>
  <p:slideViewPr>
    <p:cSldViewPr snapToGrid="0">
      <p:cViewPr varScale="1">
        <p:scale>
          <a:sx n="71" d="100"/>
          <a:sy n="71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E8279-0F3F-461F-BBB1-EAA84A8B59F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08A42-C1D6-45F4-B4C4-B81C39D9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1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B7E4-8D79-4EDC-AB34-483E686534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14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26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 gridworld.py -k 40 -w 200 -s 2.0 -a q –v [-p]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08A42-C1D6-45F4-B4C4-B81C39D9D8A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5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4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18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just shows V and Q values, snapshots on next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09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18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30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 gridworld.py -k 40 -w 200 -s 0.25 -i 15 -a value -p -v</a:t>
            </a:r>
          </a:p>
          <a:p>
            <a:endParaRPr lang="en-US" dirty="0"/>
          </a:p>
          <a:p>
            <a:r>
              <a:rPr lang="en-US" sz="1200" dirty="0">
                <a:solidFill>
                  <a:schemeClr val="bg1"/>
                </a:solidFill>
              </a:rPr>
              <a:t>OPTIONS: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-h       	show this help message and exit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-d </a:t>
            </a:r>
            <a:r>
              <a:rPr lang="en-US" sz="1200" dirty="0" err="1">
                <a:solidFill>
                  <a:schemeClr val="bg1"/>
                </a:solidFill>
              </a:rPr>
              <a:t>D</a:t>
            </a:r>
            <a:r>
              <a:rPr lang="en-US" sz="1200" dirty="0">
                <a:solidFill>
                  <a:schemeClr val="bg1"/>
                </a:solidFill>
              </a:rPr>
              <a:t>	discount on future (default 0.9)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-r  	reward for living for a time step (default 0.0)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-n P	how often action results in unintended direction (default 0.2)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-e </a:t>
            </a:r>
            <a:r>
              <a:rPr lang="en-US" sz="1200" dirty="0" err="1">
                <a:solidFill>
                  <a:schemeClr val="bg1"/>
                </a:solidFill>
              </a:rPr>
              <a:t>E</a:t>
            </a:r>
            <a:r>
              <a:rPr lang="en-US" sz="1200" dirty="0">
                <a:solidFill>
                  <a:schemeClr val="bg1"/>
                </a:solidFill>
              </a:rPr>
              <a:t>	chance of taking a random action in q-learning (default 0.3)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-l P	TD learning rate (default 0.5)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-i R	number of rounds of value iteration (default 10)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-k </a:t>
            </a:r>
            <a:r>
              <a:rPr lang="en-US" sz="1200" dirty="0" err="1">
                <a:solidFill>
                  <a:schemeClr val="bg1"/>
                </a:solidFill>
              </a:rPr>
              <a:t>K</a:t>
            </a:r>
            <a:r>
              <a:rPr lang="en-US" sz="1200" dirty="0">
                <a:solidFill>
                  <a:schemeClr val="bg1"/>
                </a:solidFill>
              </a:rPr>
              <a:t>	number of episodes of the MDP to run (default 1)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-g </a:t>
            </a:r>
            <a:r>
              <a:rPr lang="en-US" sz="1200" dirty="0" err="1">
                <a:solidFill>
                  <a:schemeClr val="bg1"/>
                </a:solidFill>
              </a:rPr>
              <a:t>G</a:t>
            </a:r>
            <a:r>
              <a:rPr lang="en-US" sz="1200" dirty="0">
                <a:solidFill>
                  <a:schemeClr val="bg1"/>
                </a:solidFill>
              </a:rPr>
              <a:t>	grid to use (case sensitive; options are: </a:t>
            </a:r>
            <a:r>
              <a:rPr lang="en-US" sz="1200" dirty="0" err="1">
                <a:solidFill>
                  <a:schemeClr val="bg1"/>
                </a:solidFill>
              </a:rPr>
              <a:t>BookGrid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BridgeGrid</a:t>
            </a:r>
            <a:r>
              <a:rPr lang="en-US" sz="1200" dirty="0">
                <a:solidFill>
                  <a:schemeClr val="bg1"/>
                </a:solidFill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</a:rPr>
              <a:t>	     </a:t>
            </a:r>
            <a:r>
              <a:rPr lang="en-US" sz="1200" dirty="0" err="1">
                <a:solidFill>
                  <a:schemeClr val="bg1"/>
                </a:solidFill>
              </a:rPr>
              <a:t>CliffGrid</a:t>
            </a:r>
            <a:r>
              <a:rPr lang="en-US" sz="1200" dirty="0">
                <a:solidFill>
                  <a:schemeClr val="bg1"/>
                </a:solidFill>
              </a:rPr>
              <a:t>, CliffGrid2, </a:t>
            </a:r>
            <a:r>
              <a:rPr lang="en-US" sz="1200" dirty="0" err="1">
                <a:solidFill>
                  <a:schemeClr val="bg1"/>
                </a:solidFill>
              </a:rPr>
              <a:t>MazeGrid</a:t>
            </a:r>
            <a:r>
              <a:rPr lang="en-US" sz="1200" dirty="0">
                <a:solidFill>
                  <a:schemeClr val="bg1"/>
                </a:solidFill>
              </a:rPr>
              <a:t>, SmallGrid, MediumGrid, default 	     </a:t>
            </a:r>
            <a:r>
              <a:rPr lang="en-US" sz="1200" dirty="0" err="1">
                <a:solidFill>
                  <a:schemeClr val="bg1"/>
                </a:solidFill>
              </a:rPr>
              <a:t>BookGrid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-w X	request a window width of X pixels *per grid cell* (default 150)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-a </a:t>
            </a:r>
            <a:r>
              <a:rPr lang="en-US" sz="1200" dirty="0" err="1">
                <a:solidFill>
                  <a:schemeClr val="bg1"/>
                </a:solidFill>
              </a:rPr>
              <a:t>A</a:t>
            </a:r>
            <a:r>
              <a:rPr lang="en-US" sz="1200" dirty="0">
                <a:solidFill>
                  <a:schemeClr val="bg1"/>
                </a:solidFill>
              </a:rPr>
              <a:t>	agent type (options are 'random', 'value' and 'q', default random)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-t	use text-only ASCII display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-p	pause GUI after each time step when running the MDP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-q	skip display of any learning episodes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-s </a:t>
            </a:r>
            <a:r>
              <a:rPr lang="en-US" sz="1200" dirty="0" err="1">
                <a:solidFill>
                  <a:schemeClr val="bg1"/>
                </a:solidFill>
              </a:rPr>
              <a:t>S</a:t>
            </a:r>
            <a:r>
              <a:rPr lang="en-US" sz="1200" dirty="0">
                <a:solidFill>
                  <a:schemeClr val="bg1"/>
                </a:solidFill>
              </a:rPr>
              <a:t>	speed of animation, S &gt; 1.0 is faster, 0.0 &lt; S &lt; 1.0 is slower (default 1.0)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-m	manually control agent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-v	display each step of value iteration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08A42-C1D6-45F4-B4C4-B81C39D9D8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9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1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3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2431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53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3639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6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68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3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1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9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8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4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Markov_decision_process&amp;oldid=85593498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0.cs.ucl.ac.uk/staff/d.silver/web/Teaching.html" TargetMode="External"/><Relationship Id="rId2" Type="http://schemas.openxmlformats.org/officeDocument/2006/relationships/hyperlink" Target="http://ai.berkeley.edu/hom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rvard-ml-courses.github.io/cs181-web-2017/" TargetMode="External"/><Relationship Id="rId4" Type="http://schemas.openxmlformats.org/officeDocument/2006/relationships/hyperlink" Target="https://github.com/wihl/cs181-spring201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5.xml"/><Relationship Id="rId7" Type="http://schemas.openxmlformats.org/officeDocument/2006/relationships/image" Target="../media/image2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00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3.xml"/><Relationship Id="rId7" Type="http://schemas.openxmlformats.org/officeDocument/2006/relationships/image" Target="../media/image2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8.xml"/><Relationship Id="rId7" Type="http://schemas.openxmlformats.org/officeDocument/2006/relationships/image" Target="../media/image3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45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27.xml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4.png"/><Relationship Id="rId5" Type="http://schemas.openxmlformats.org/officeDocument/2006/relationships/tags" Target="../tags/tag29.xml"/><Relationship Id="rId10" Type="http://schemas.openxmlformats.org/officeDocument/2006/relationships/image" Target="../media/image73.png"/><Relationship Id="rId4" Type="http://schemas.openxmlformats.org/officeDocument/2006/relationships/tags" Target="../tags/tag28.xml"/><Relationship Id="rId9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tags" Target="../tags/tag32.xml"/><Relationship Id="rId21" Type="http://schemas.openxmlformats.org/officeDocument/2006/relationships/image" Target="../media/image81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89.png"/><Relationship Id="rId2" Type="http://schemas.openxmlformats.org/officeDocument/2006/relationships/tags" Target="../tags/tag31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60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5" Type="http://schemas.openxmlformats.org/officeDocument/2006/relationships/tags" Target="../tags/tag3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83.png"/><Relationship Id="rId28" Type="http://schemas.openxmlformats.org/officeDocument/2006/relationships/image" Target="../media/image59.png"/><Relationship Id="rId10" Type="http://schemas.openxmlformats.org/officeDocument/2006/relationships/tags" Target="../tags/tag39.xml"/><Relationship Id="rId19" Type="http://schemas.openxmlformats.org/officeDocument/2006/relationships/image" Target="../media/image79.png"/><Relationship Id="rId31" Type="http://schemas.openxmlformats.org/officeDocument/2006/relationships/image" Target="../media/image62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pWv7GOvuf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61736"/>
            <a:ext cx="6871620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More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84293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11/14/2018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68248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246790" y="1659285"/>
            <a:ext cx="97666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Markov Decision Processes provide a mathematical framework for modeling decision making in situations where outcomes are partly random and partly under the control of a decision maker.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initial analysis of MDPs assume </a:t>
            </a:r>
            <a:r>
              <a:rPr lang="en-US" sz="2800" b="1" dirty="0"/>
              <a:t>complete knowledge </a:t>
            </a:r>
            <a:r>
              <a:rPr lang="en-US" sz="2800" dirty="0"/>
              <a:t>of states, actions, rewards, transitions, and discounts.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01E1C-35DD-4E70-A53E-5E5D415A1B3C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311540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678448" y="1487113"/>
                <a:ext cx="4819104" cy="453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States: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Reward Function: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b="1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func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Transition model: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	T(s,a,s’)=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Discount factor: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1" i="1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48" y="1487113"/>
                <a:ext cx="4819104" cy="4534575"/>
              </a:xfrm>
              <a:prstGeom prst="rect">
                <a:avLst/>
              </a:prstGeom>
              <a:blipFill>
                <a:blip r:embed="rId2"/>
                <a:stretch>
                  <a:fillRect l="-2276" b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65" y="2214795"/>
            <a:ext cx="5159025" cy="30792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4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27513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432717" y="357716"/>
            <a:ext cx="5326566" cy="960967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72F511-A543-4281-B55E-7C9AC8D7850D}"/>
              </a:ext>
            </a:extLst>
          </p:cNvPr>
          <p:cNvGrpSpPr/>
          <p:nvPr/>
        </p:nvGrpSpPr>
        <p:grpSpPr>
          <a:xfrm>
            <a:off x="7117045" y="1972139"/>
            <a:ext cx="4439265" cy="3197001"/>
            <a:chOff x="7102977" y="1493838"/>
            <a:chExt cx="4439265" cy="3197001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8227636-6FAA-4E41-96D3-26B4C8030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02977" y="1493838"/>
              <a:ext cx="4439265" cy="3197001"/>
            </a:xfrm>
            <a:prstGeom prst="rect">
              <a:avLst/>
            </a:prstGeom>
            <a:noFill/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D5E457-8F0D-4E65-8942-41AF89B37444}"/>
                </a:ext>
              </a:extLst>
            </p:cNvPr>
            <p:cNvGrpSpPr/>
            <p:nvPr/>
          </p:nvGrpSpPr>
          <p:grpSpPr>
            <a:xfrm>
              <a:off x="9067801" y="2895600"/>
              <a:ext cx="1600199" cy="1447800"/>
              <a:chOff x="9067801" y="2895600"/>
              <a:chExt cx="1600199" cy="1447800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0EDF8553-AD40-4D36-AB99-488E7EDAC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210800" y="3896549"/>
                <a:ext cx="457200" cy="244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BF65E955-926D-4B70-84F2-30119FA5CD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067801" y="3886200"/>
                <a:ext cx="509618" cy="2188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9B448D6-2E0D-42DC-BE73-987F0FF33B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677400" y="2895600"/>
                <a:ext cx="433322" cy="781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2" descr="C:\Users\Dan\Dropbox\Office\CS 188\Ketrina Art\MDPs\AgentTopDown.png">
                <a:extLst>
                  <a:ext uri="{FF2B5EF4-FFF2-40B4-BE49-F238E27FC236}">
                    <a16:creationId xmlns:a16="http://schemas.microsoft.com/office/drawing/2014/main" id="{B918DE5B-5FC9-4B68-8307-17FB47440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9471422" y="3581400"/>
                <a:ext cx="815578" cy="76200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0CA0D5-3F5C-4DFB-BE2D-5C84997FD649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74382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246" y="268321"/>
            <a:ext cx="5457508" cy="710418"/>
          </a:xfrm>
        </p:spPr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634520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711138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120468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120468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531439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783449"/>
            <a:ext cx="2057400" cy="1442614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78C71D-22B7-4D62-B0A8-C667BFA82C73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6375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240683" y="1166018"/>
            <a:ext cx="8610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“Markov” generally means that given the present state, the future and the past are independent</a:t>
            </a:r>
            <a:endParaRPr lang="en-US" sz="1600" dirty="0">
              <a:solidFill>
                <a:schemeClr val="tx1"/>
              </a:solidFill>
              <a:ea typeface="ＭＳ Ｐゴシック" pitchFamily="34" charset="-128"/>
            </a:endParaRPr>
          </a:p>
          <a:p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This is just like search, where the successor function only depends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591070" y="178420"/>
            <a:ext cx="7645750" cy="841918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What is Markov about MDPs?</a:t>
            </a: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77428" y="1714946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2629" y="2727829"/>
            <a:ext cx="9109963" cy="38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74553" y="3829307"/>
            <a:ext cx="5126116" cy="446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820290" y="4718178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1481-A061-40C0-A425-6E8854AF43A4}"/>
              </a:ext>
            </a:extLst>
          </p:cNvPr>
          <p:cNvSpPr txBox="1"/>
          <p:nvPr/>
        </p:nvSpPr>
        <p:spPr>
          <a:xfrm>
            <a:off x="4320170" y="3157013"/>
            <a:ext cx="451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15B35-16D8-4231-ABFE-A4BF5BDFABEF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98643" y="1531176"/>
            <a:ext cx="5988090" cy="460731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In search problems, we look for an optimal 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, or sequence of actions, from start to a goal</a:t>
            </a:r>
          </a:p>
          <a:p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ea typeface="ＭＳ Ｐゴシック" pitchFamily="34" charset="-128"/>
                <a:sym typeface="Symbol" pitchFamily="18" charset="2"/>
              </a:rPr>
              <a:t>An optimal policy is one that maximizes expected utility if followed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6392" y="2100205"/>
            <a:ext cx="5003493" cy="2925219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BC15B25-11C5-407C-8C9B-410747BC4E3E}"/>
              </a:ext>
            </a:extLst>
          </p:cNvPr>
          <p:cNvSpPr txBox="1">
            <a:spLocks/>
          </p:cNvSpPr>
          <p:nvPr/>
        </p:nvSpPr>
        <p:spPr>
          <a:xfrm>
            <a:off x="705852" y="237271"/>
            <a:ext cx="10780295" cy="85090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200" dirty="0"/>
              <a:t>MDP Goal: find an optimal policy </a:t>
            </a:r>
            <a:r>
              <a:rPr lang="el-GR" sz="4400" b="1" cap="none" dirty="0">
                <a:ln>
                  <a:noFill/>
                </a:ln>
                <a:solidFill>
                  <a:prstClr val="white"/>
                </a:solidFill>
                <a:ea typeface="+mn-ea"/>
                <a:cs typeface="+mn-cs"/>
              </a:rPr>
              <a:t>π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012CA-E67A-4632-BA0F-C0797DCCE203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3890052" y="389878"/>
            <a:ext cx="4411896" cy="818209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27393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4" cstate="print"/>
          <a:srcRect r="1141"/>
          <a:stretch>
            <a:fillRect/>
          </a:stretch>
        </p:blipFill>
        <p:spPr bwMode="auto">
          <a:xfrm>
            <a:off x="2233613" y="4232505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5" cstate="print"/>
          <a:srcRect r="1521"/>
          <a:stretch>
            <a:fillRect/>
          </a:stretch>
        </p:blipFill>
        <p:spPr bwMode="auto">
          <a:xfrm>
            <a:off x="7262813" y="4232505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80393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366105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-0.01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560993"/>
            <a:ext cx="10869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0.0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560993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0.05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2664B-F665-4026-A7E3-98ACF19C9144}"/>
              </a:ext>
            </a:extLst>
          </p:cNvPr>
          <p:cNvGrpSpPr/>
          <p:nvPr/>
        </p:nvGrpSpPr>
        <p:grpSpPr>
          <a:xfrm>
            <a:off x="7239000" y="1427393"/>
            <a:ext cx="2766237" cy="2100262"/>
            <a:chOff x="7239000" y="1427393"/>
            <a:chExt cx="2766237" cy="2100262"/>
          </a:xfrm>
        </p:grpSpPr>
        <p:pic>
          <p:nvPicPr>
            <p:cNvPr id="172339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 r="1050"/>
            <a:stretch>
              <a:fillRect/>
            </a:stretch>
          </p:blipFill>
          <p:spPr bwMode="auto">
            <a:xfrm>
              <a:off x="7239000" y="1427393"/>
              <a:ext cx="2766237" cy="210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F12F43-5EE6-44C5-9BD6-303507F9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72513" y="2894890"/>
              <a:ext cx="561975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283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4 MDP Algorithms</a:t>
            </a:r>
          </a:p>
        </p:txBody>
      </p:sp>
    </p:spTree>
    <p:extLst>
      <p:ext uri="{BB962C8B-B14F-4D97-AF65-F5344CB8AC3E}">
        <p14:creationId xmlns:p14="http://schemas.microsoft.com/office/powerpoint/2010/main" val="2286668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21" y="15287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4 mdp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815900" y="1164134"/>
            <a:ext cx="113761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Assume </a:t>
            </a:r>
            <a:r>
              <a:rPr lang="en-US" sz="2800" b="1" u="sng" dirty="0"/>
              <a:t>complete knowledge </a:t>
            </a:r>
            <a:r>
              <a:rPr lang="en-US" sz="2800" dirty="0"/>
              <a:t>of the MDP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Make use of the </a:t>
            </a:r>
            <a:r>
              <a:rPr lang="en-US" sz="2800" b="1" u="sng" dirty="0"/>
              <a:t>Bellman Equations</a:t>
            </a: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Expectimax</a:t>
            </a:r>
            <a:r>
              <a:rPr lang="en-US" sz="2800" dirty="0"/>
              <a:t> (recursive, finite horizon)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Value Iteration </a:t>
            </a:r>
            <a:r>
              <a:rPr lang="en-US" sz="2800" dirty="0"/>
              <a:t>(dynamic programming, finite horizon)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Value Iteration </a:t>
            </a:r>
            <a:r>
              <a:rPr lang="en-US" sz="2800" dirty="0"/>
              <a:t>(dynamic programming, infinite horizon)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Policy Iteration </a:t>
            </a:r>
            <a:r>
              <a:rPr lang="en-US" sz="2800" dirty="0"/>
              <a:t>(dynamic programming, infinite horizon,</a:t>
            </a:r>
          </a:p>
          <a:p>
            <a:pPr lvl="7"/>
            <a:r>
              <a:rPr lang="en-US" sz="2800" dirty="0"/>
              <a:t>      optimize policy)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248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2959940" cy="91997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224" y="325468"/>
            <a:ext cx="7693629" cy="58230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b="1" i="1" dirty="0"/>
              <a:t>CS188 – Introduction to Artificial Intelligence</a:t>
            </a:r>
            <a:r>
              <a:rPr lang="en-US" b="1" dirty="0"/>
              <a:t>, Profs. Dan Klein, Pieter Abbeel, et al. 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http://ai.berkeley.edu/home.html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b="1" dirty="0"/>
              <a:t>Introduction to Reinforcement Learning </a:t>
            </a:r>
            <a:r>
              <a:rPr lang="en-US" b="1" dirty="0">
                <a:hlinkClick r:id="rId3"/>
              </a:rPr>
              <a:t>http://www0.cs.ucl.ac.uk/staff/d.silver/web/Teaching.html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b="1" i="1" dirty="0"/>
              <a:t>CS181 Intelligent Machines: Perception, Learning and Uncertainty</a:t>
            </a:r>
            <a:r>
              <a:rPr lang="en-US" b="1" dirty="0"/>
              <a:t>, Sarah Finney, Spring 2009</a:t>
            </a:r>
          </a:p>
          <a:p>
            <a:r>
              <a:rPr lang="en-US" b="1" i="1" dirty="0"/>
              <a:t>CS181 Intelligent Machines: Perception, Learning and Uncertainty</a:t>
            </a:r>
            <a:r>
              <a:rPr lang="en-US" b="1" dirty="0"/>
              <a:t>, Prof. David C Brooks, Spring 2011</a:t>
            </a:r>
          </a:p>
          <a:p>
            <a:r>
              <a:rPr lang="en-US" b="1" i="1" dirty="0"/>
              <a:t>CS181 – Machine Learning</a:t>
            </a:r>
            <a:r>
              <a:rPr lang="en-US" b="1" dirty="0"/>
              <a:t>, Prof. Ryan P. Adams, Spring 2014. </a:t>
            </a:r>
            <a:r>
              <a:rPr lang="en-US" b="1" dirty="0">
                <a:solidFill>
                  <a:schemeClr val="tx1"/>
                </a:solidFill>
                <a:hlinkClick r:id="rId4"/>
              </a:rPr>
              <a:t>https://github.com/wihl/cs181-spring2014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i="1" dirty="0"/>
              <a:t>CS181 – Machine Learning</a:t>
            </a:r>
            <a:r>
              <a:rPr lang="en-US" b="1" dirty="0"/>
              <a:t>, Prof. David Parkes, Spring 2017. </a:t>
            </a:r>
            <a:r>
              <a:rPr lang="en-US" b="1" dirty="0">
                <a:solidFill>
                  <a:schemeClr val="tx1"/>
                </a:solidFill>
                <a:hlinkClick r:id="rId5"/>
              </a:rPr>
              <a:t>https://harvard-ml-courses.github.io/cs181-web-2017/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5819E5-D210-43D4-A829-3CCF4BF91B60}"/>
              </a:ext>
            </a:extLst>
          </p:cNvPr>
          <p:cNvSpPr/>
          <p:nvPr/>
        </p:nvSpPr>
        <p:spPr>
          <a:xfrm>
            <a:off x="684213" y="1605776"/>
            <a:ext cx="3048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The material for this talk is primarily drawn from the slides, notes and lectures of these courses:</a:t>
            </a:r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92" y="32084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Expectimax: A game against 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C984A-D2AD-4CC7-B87E-0EE64804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977414"/>
            <a:ext cx="8267700" cy="31779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75DDA1-3209-4F2F-BA22-799110B233E3}"/>
              </a:ext>
            </a:extLst>
          </p:cNvPr>
          <p:cNvGrpSpPr/>
          <p:nvPr/>
        </p:nvGrpSpPr>
        <p:grpSpPr>
          <a:xfrm>
            <a:off x="1242068" y="4258969"/>
            <a:ext cx="9707861" cy="2308324"/>
            <a:chOff x="1962148" y="4492696"/>
            <a:chExt cx="8770020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53D919-221E-4D00-B650-AD2BE7B29895}"/>
                </a:ext>
              </a:extLst>
            </p:cNvPr>
            <p:cNvSpPr txBox="1"/>
            <p:nvPr/>
          </p:nvSpPr>
          <p:spPr>
            <a:xfrm>
              <a:off x="1962148" y="4492696"/>
              <a:ext cx="877002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Expectimax is like a game-playing algorithm except the opponent is nature.</a:t>
              </a:r>
            </a:p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Expectimax is strongly related to the minmax algorithm used in game theory, but the response is probabilistic.</a:t>
              </a:r>
            </a:p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Nodes where you move are called </a:t>
              </a:r>
              <a:r>
                <a:rPr lang="en-US" sz="2400" b="1" dirty="0"/>
                <a:t>states</a:t>
              </a:r>
              <a:r>
                <a:rPr lang="en-US" sz="2400" dirty="0"/>
                <a:t>: S (    )</a:t>
              </a:r>
            </a:p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Nodes where nature moves are called </a:t>
              </a:r>
              <a:r>
                <a:rPr lang="en-US" sz="2400" b="1" dirty="0"/>
                <a:t>Q-states</a:t>
              </a:r>
              <a:r>
                <a:rPr lang="en-US" sz="2400" dirty="0"/>
                <a:t>: &lt;S,A&gt;  (      )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0030050-93F8-43C3-92CF-FFA3B4E14912}"/>
                </a:ext>
              </a:extLst>
            </p:cNvPr>
            <p:cNvSpPr/>
            <p:nvPr/>
          </p:nvSpPr>
          <p:spPr>
            <a:xfrm>
              <a:off x="8494406" y="6065148"/>
              <a:ext cx="255494" cy="24295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864FA90-B039-43CC-A51C-E4B10F1C8B07}"/>
                </a:ext>
              </a:extLst>
            </p:cNvPr>
            <p:cNvSpPr/>
            <p:nvPr/>
          </p:nvSpPr>
          <p:spPr>
            <a:xfrm>
              <a:off x="10081653" y="6466949"/>
              <a:ext cx="228600" cy="244722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283A9E-7656-46EF-BF1D-EA6FEE585D5A}"/>
              </a:ext>
            </a:extLst>
          </p:cNvPr>
          <p:cNvSpPr txBox="1"/>
          <p:nvPr/>
        </p:nvSpPr>
        <p:spPr>
          <a:xfrm>
            <a:off x="8598720" y="6567293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1274721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6407" y="1217878"/>
            <a:ext cx="6705600" cy="441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state 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q-state (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229" y="419895"/>
            <a:ext cx="4797541" cy="797983"/>
          </a:xfrm>
        </p:spPr>
        <p:txBody>
          <a:bodyPr/>
          <a:lstStyle/>
          <a:p>
            <a:r>
              <a:rPr lang="en-US" dirty="0"/>
              <a:t>Optimal Quantities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14783-883E-4E5F-825B-915A05FAEE9E}"/>
              </a:ext>
            </a:extLst>
          </p:cNvPr>
          <p:cNvGrpSpPr/>
          <p:nvPr/>
        </p:nvGrpSpPr>
        <p:grpSpPr>
          <a:xfrm>
            <a:off x="7162800" y="1552343"/>
            <a:ext cx="3919112" cy="3071813"/>
            <a:chOff x="7388225" y="2076450"/>
            <a:chExt cx="3919112" cy="3071813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8732838" y="2209800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8615363" y="4468813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H="1">
              <a:off x="7504113" y="2498725"/>
              <a:ext cx="1403350" cy="806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H="1">
              <a:off x="8382000" y="2498725"/>
              <a:ext cx="525463" cy="806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8907463" y="2498725"/>
              <a:ext cx="525462" cy="690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8264525" y="3305175"/>
              <a:ext cx="292100" cy="2873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7696200" y="3592513"/>
              <a:ext cx="690563" cy="465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8386763" y="3592513"/>
              <a:ext cx="757237" cy="388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H="1">
              <a:off x="7945438" y="3592513"/>
              <a:ext cx="441325" cy="8636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8386763" y="3592513"/>
              <a:ext cx="423862" cy="8636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8674100" y="2740025"/>
              <a:ext cx="2921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9083675" y="2209800"/>
              <a:ext cx="2921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8991600" y="4456113"/>
              <a:ext cx="3810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s’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8556625" y="3305175"/>
              <a:ext cx="584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7388225" y="4745038"/>
              <a:ext cx="1401763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 flipH="1">
              <a:off x="8264525" y="4745038"/>
              <a:ext cx="525463" cy="403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8789988" y="4745038"/>
              <a:ext cx="52705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9723438" y="4016375"/>
              <a:ext cx="1583899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C00000"/>
                  </a:solidFill>
                </a:rPr>
                <a:t>(s,a,s’) is a 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i="1" dirty="0">
                  <a:solidFill>
                    <a:srgbClr val="C00000"/>
                  </a:solidFill>
                </a:rPr>
                <a:t>transition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7924800" y="4008438"/>
              <a:ext cx="819150" cy="277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s,a,s’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9723438" y="2076450"/>
              <a:ext cx="1052512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00FF"/>
                  </a:solidFill>
                </a:rPr>
                <a:t>s is a </a:t>
              </a:r>
              <a:r>
                <a:rPr lang="en-US" sz="2000" i="1" dirty="0">
                  <a:solidFill>
                    <a:srgbClr val="0000FF"/>
                  </a:solidFill>
                </a:rPr>
                <a:t>state</a:t>
              </a:r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auto">
            <a:xfrm>
              <a:off x="9723438" y="3048000"/>
              <a:ext cx="129540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8000"/>
                  </a:solidFill>
                </a:rPr>
                <a:t>(s, a) is a </a:t>
              </a:r>
              <a:r>
                <a:rPr lang="en-US" sz="2000" i="1" dirty="0">
                  <a:solidFill>
                    <a:srgbClr val="008000"/>
                  </a:solidFill>
                </a:rPr>
                <a:t>q-state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CE9B37-BF43-4B2F-BBFB-13D15E1FF5A4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161100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562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215816" y="751250"/>
                <a:ext cx="7976184" cy="246632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There is one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for each state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s.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There is one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𝑎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for each state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s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and action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a.</a:t>
                </a:r>
                <a:endParaRPr lang="en-US" sz="2400" dirty="0">
                  <a:solidFill>
                    <a:schemeClr val="tx1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These are equations, not assignments.  They define a relationship, which when satisfied guarantees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are optimal for each state and action.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This in turn guarantees that the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𝜋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is optimal.</a:t>
                </a:r>
                <a:r>
                  <a:rPr lang="en-US" sz="2400" dirty="0">
                    <a:solidFill>
                      <a:srgbClr val="CC0000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	</a:t>
                </a:r>
                <a:endParaRPr lang="en-US" sz="2400" dirty="0">
                  <a:latin typeface="Calibri"/>
                  <a:ea typeface="ＭＳ Ｐゴシック" pitchFamily="34" charset="-128"/>
                  <a:cs typeface="Calibri"/>
                  <a:sym typeface="Symbol" pitchFamily="18" charset="2"/>
                </a:endParaRPr>
              </a:p>
              <a:p>
                <a:endParaRPr lang="en-US" sz="2400" dirty="0">
                  <a:latin typeface="Calibri"/>
                  <a:ea typeface="ＭＳ Ｐゴシック" pitchFamily="34" charset="-128"/>
                  <a:cs typeface="Calibri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656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5816" y="751250"/>
                <a:ext cx="7976184" cy="2466321"/>
              </a:xfrm>
              <a:blipFill>
                <a:blip r:embed="rId6"/>
                <a:stretch>
                  <a:fillRect l="-612" t="-17531" b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757420" y="1416090"/>
            <a:ext cx="2656304" cy="8783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3A7048-1B83-4933-8F56-68F879DD9886}"/>
              </a:ext>
            </a:extLst>
          </p:cNvPr>
          <p:cNvGrpSpPr/>
          <p:nvPr/>
        </p:nvGrpSpPr>
        <p:grpSpPr>
          <a:xfrm>
            <a:off x="4437483" y="3706705"/>
            <a:ext cx="7305712" cy="2539218"/>
            <a:chOff x="991038" y="1371600"/>
            <a:chExt cx="7305712" cy="25392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6713F5-EE0B-47C2-A03B-18796525B5EF}"/>
                </a:ext>
              </a:extLst>
            </p:cNvPr>
            <p:cNvSpPr/>
            <p:nvPr/>
          </p:nvSpPr>
          <p:spPr>
            <a:xfrm>
              <a:off x="991038" y="1371600"/>
              <a:ext cx="7305712" cy="25392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BF06E0E-A515-4834-BC7C-61BAEBF77207}"/>
                </a:ext>
              </a:extLst>
            </p:cNvPr>
            <p:cNvGrpSpPr/>
            <p:nvPr/>
          </p:nvGrpSpPr>
          <p:grpSpPr>
            <a:xfrm>
              <a:off x="1118273" y="1604340"/>
              <a:ext cx="6950388" cy="2075105"/>
              <a:chOff x="1295243" y="2971800"/>
              <a:chExt cx="6950388" cy="2075105"/>
            </a:xfrm>
            <a:noFill/>
          </p:grpSpPr>
          <p:pic>
            <p:nvPicPr>
              <p:cNvPr id="47" name="Picture 46" descr="txp_fi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/>
              <a:stretch>
                <a:fillRect/>
              </a:stretch>
            </p:blipFill>
            <p:spPr bwMode="auto">
              <a:xfrm>
                <a:off x="1295247" y="2971800"/>
                <a:ext cx="3076881" cy="405209"/>
              </a:xfrm>
              <a:prstGeom prst="rect">
                <a:avLst/>
              </a:prstGeom>
              <a:grpFill/>
              <a:ln/>
              <a:effectLst/>
            </p:spPr>
          </p:pic>
          <p:pic>
            <p:nvPicPr>
              <p:cNvPr id="46" name="Picture 45" descr="txp_fi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 cstate="print"/>
              <a:stretch>
                <a:fillRect/>
              </a:stretch>
            </p:blipFill>
            <p:spPr bwMode="auto">
              <a:xfrm>
                <a:off x="1295243" y="4356100"/>
                <a:ext cx="6950388" cy="690805"/>
              </a:xfrm>
              <a:prstGeom prst="rect">
                <a:avLst/>
              </a:prstGeom>
              <a:grpFill/>
              <a:ln/>
              <a:effectLst/>
            </p:spPr>
          </p:pic>
          <p:pic>
            <p:nvPicPr>
              <p:cNvPr id="48" name="Picture 47" descr="txp_fi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 cstate="print"/>
              <a:stretch>
                <a:fillRect/>
              </a:stretch>
            </p:blipFill>
            <p:spPr bwMode="auto">
              <a:xfrm>
                <a:off x="1301873" y="3614737"/>
                <a:ext cx="5556003" cy="593269"/>
              </a:xfrm>
              <a:prstGeom prst="rect">
                <a:avLst/>
              </a:prstGeom>
              <a:grpFill/>
              <a:ln/>
              <a:effectLst/>
            </p:spPr>
          </p:pic>
        </p:grpSp>
      </p:grp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561572" y="34290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C77E845-648C-49D3-92A7-972F9BEF83B9}"/>
              </a:ext>
            </a:extLst>
          </p:cNvPr>
          <p:cNvSpPr txBox="1"/>
          <p:nvPr/>
        </p:nvSpPr>
        <p:spPr>
          <a:xfrm>
            <a:off x="8571126" y="6360540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</p:spTree>
    <p:extLst>
      <p:ext uri="{BB962C8B-B14F-4D97-AF65-F5344CB8AC3E}">
        <p14:creationId xmlns:p14="http://schemas.microsoft.com/office/powerpoint/2010/main" val="105784846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27" y="338460"/>
            <a:ext cx="10024946" cy="910477"/>
          </a:xfrm>
        </p:spPr>
        <p:txBody>
          <a:bodyPr>
            <a:normAutofit fontScale="90000"/>
          </a:bodyPr>
          <a:lstStyle/>
          <a:p>
            <a:r>
              <a:rPr lang="en-US" dirty="0"/>
              <a:t>Value Iteration uses dynamic programming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2287" y="1622503"/>
            <a:ext cx="6067425" cy="4200525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66EFE-604B-4698-9811-C7B9D521AFE4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305716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7833F3-DA11-4059-A188-B509A185B00F}"/>
              </a:ext>
            </a:extLst>
          </p:cNvPr>
          <p:cNvSpPr/>
          <p:nvPr/>
        </p:nvSpPr>
        <p:spPr>
          <a:xfrm>
            <a:off x="1354760" y="3071935"/>
            <a:ext cx="7321970" cy="714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881297" y="-936073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949A2F8-0792-4DCF-9AF8-51AD260733B4}"/>
              </a:ext>
            </a:extLst>
          </p:cNvPr>
          <p:cNvGrpSpPr/>
          <p:nvPr/>
        </p:nvGrpSpPr>
        <p:grpSpPr>
          <a:xfrm>
            <a:off x="9443134" y="814603"/>
            <a:ext cx="2286000" cy="3962400"/>
            <a:chOff x="9220200" y="2286000"/>
            <a:chExt cx="2286000" cy="3962400"/>
          </a:xfrm>
        </p:grpSpPr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9220200" y="2286000"/>
              <a:ext cx="2286000" cy="2122488"/>
              <a:chOff x="2400" y="1401"/>
              <a:chExt cx="1440" cy="1337"/>
            </a:xfrm>
          </p:grpSpPr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  <p:grpSp>
            <p:nvGrpSpPr>
              <p:cNvPr id="10" name="Group 12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23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4" name="Line 14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5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" name="Line 16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1" name="Oval 17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grpSp>
            <p:nvGrpSpPr>
              <p:cNvPr id="12" name="Group 18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19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0" name="Line 20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1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2" name="Line 22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3" name="Text Box 23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>
                    <a:latin typeface="Calibri"/>
                    <a:cs typeface="Calibri"/>
                  </a:rPr>
                  <a:t>a</a:t>
                </a:r>
              </a:p>
            </p:txBody>
          </p:sp>
          <p:sp>
            <p:nvSpPr>
              <p:cNvPr id="14" name="Text Box 24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624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V</a:t>
                </a:r>
                <a:r>
                  <a:rPr lang="en-US" baseline="-25000" dirty="0">
                    <a:solidFill>
                      <a:srgbClr val="0000FF"/>
                    </a:solidFill>
                    <a:latin typeface="Calibri"/>
                    <a:cs typeface="Calibri"/>
                  </a:rPr>
                  <a:t>k+1</a:t>
                </a:r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(s)</a:t>
                </a:r>
              </a:p>
            </p:txBody>
          </p:sp>
          <p:sp>
            <p:nvSpPr>
              <p:cNvPr id="15" name="Text Box 25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>
                    <a:solidFill>
                      <a:srgbClr val="008000"/>
                    </a:solidFill>
                    <a:latin typeface="Calibri"/>
                    <a:cs typeface="Calibri"/>
                  </a:rPr>
                  <a:t>s, a</a:t>
                </a:r>
              </a:p>
            </p:txBody>
          </p:sp>
          <p:sp>
            <p:nvSpPr>
              <p:cNvPr id="16" name="Text Box 26"/>
              <p:cNvSpPr txBox="1">
                <a:spLocks noChangeArrowheads="1"/>
              </p:cNvSpPr>
              <p:nvPr/>
            </p:nvSpPr>
            <p:spPr bwMode="auto">
              <a:xfrm>
                <a:off x="2507" y="2493"/>
                <a:ext cx="50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 err="1">
                    <a:latin typeface="Calibri"/>
                    <a:cs typeface="Calibri"/>
                  </a:rPr>
                  <a:t>s,a,s</a:t>
                </a:r>
                <a:r>
                  <a:rPr lang="ja-JP" altLang="en-US" dirty="0">
                    <a:latin typeface="Calibri"/>
                    <a:cs typeface="Calibri"/>
                  </a:rPr>
                  <a:t>’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8" name="Text Box 28"/>
              <p:cNvSpPr txBox="1">
                <a:spLocks noChangeArrowheads="1"/>
              </p:cNvSpPr>
              <p:nvPr/>
            </p:nvSpPr>
            <p:spPr bwMode="auto">
              <a:xfrm>
                <a:off x="2789" y="2505"/>
                <a:ext cx="66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r>
                  <a:rPr lang="en-US" dirty="0" err="1">
                    <a:solidFill>
                      <a:srgbClr val="0000FF"/>
                    </a:solidFill>
                    <a:latin typeface="Calibri"/>
                    <a:cs typeface="Calibri"/>
                  </a:rPr>
                  <a:t>V</a:t>
                </a:r>
                <a:r>
                  <a:rPr lang="en-US" baseline="-25000" dirty="0" err="1">
                    <a:solidFill>
                      <a:srgbClr val="0000FF"/>
                    </a:solidFill>
                    <a:latin typeface="Calibri"/>
                    <a:cs typeface="Calibri"/>
                  </a:rPr>
                  <a:t>k</a:t>
                </a:r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(s’</a:t>
                </a:r>
                <a:r>
                  <a:rPr lang="en-US" altLang="ja-JP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27" name="Isosceles Triangle 26"/>
            <p:cNvSpPr/>
            <p:nvPr/>
          </p:nvSpPr>
          <p:spPr>
            <a:xfrm>
              <a:off x="9601200" y="4495800"/>
              <a:ext cx="1600200" cy="1752600"/>
            </a:xfrm>
            <a:prstGeom prst="triangle">
              <a:avLst/>
            </a:prstGeom>
            <a:solidFill>
              <a:srgbClr val="8FAA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50A3F268-2158-467D-953D-5172D55E5464}"/>
              </a:ext>
            </a:extLst>
          </p:cNvPr>
          <p:cNvSpPr txBox="1">
            <a:spLocks/>
          </p:cNvSpPr>
          <p:nvPr/>
        </p:nvSpPr>
        <p:spPr>
          <a:xfrm>
            <a:off x="4106436" y="236757"/>
            <a:ext cx="3979127" cy="9104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Value Iteration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A9ED6E-6B67-4F3E-8DE9-D30EA2B737D8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71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11086" y="1286812"/>
                <a:ext cx="9209319" cy="330055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schemeClr val="bg1"/>
                    </a:solidFill>
                    <a:ea typeface="ＭＳ Ｐゴシック" pitchFamily="34" charset="-128"/>
                  </a:rPr>
                  <a:t>Start with V</a:t>
                </a:r>
                <a:r>
                  <a:rPr lang="en-US" sz="2400" baseline="-25000" dirty="0">
                    <a:solidFill>
                      <a:schemeClr val="bg1"/>
                    </a:solidFill>
                    <a:ea typeface="ＭＳ Ｐゴシック" pitchFamily="34" charset="-128"/>
                  </a:rPr>
                  <a:t>0</a:t>
                </a:r>
                <a:r>
                  <a:rPr lang="en-US" sz="2400" dirty="0">
                    <a:solidFill>
                      <a:schemeClr val="bg1"/>
                    </a:solidFill>
                    <a:ea typeface="ＭＳ Ｐゴシック" pitchFamily="34" charset="-128"/>
                  </a:rPr>
                  <a:t>(s) = 0</a:t>
                </a:r>
                <a:r>
                  <a:rPr lang="en-US" sz="2400" dirty="0">
                    <a:solidFill>
                      <a:schemeClr val="tx1"/>
                    </a:solidFill>
                    <a:ea typeface="ＭＳ Ｐゴシック" pitchFamily="34" charset="-128"/>
                  </a:rPr>
                  <a:t> - no time steps left means an expected reward sum of zero</a:t>
                </a:r>
              </a:p>
              <a:p>
                <a:pPr lvl="2">
                  <a:lnSpc>
                    <a:spcPct val="80000"/>
                  </a:lnSpc>
                </a:pPr>
                <a:endParaRPr lang="en-US" sz="1600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schemeClr val="bg1"/>
                    </a:solidFill>
                    <a:ea typeface="ＭＳ Ｐゴシック" pitchFamily="34" charset="-128"/>
                  </a:rPr>
                  <a:t>Given vector of </a:t>
                </a:r>
                <a:r>
                  <a:rPr lang="en-US" sz="2400" dirty="0" err="1">
                    <a:solidFill>
                      <a:schemeClr val="bg1"/>
                    </a:solidFill>
                    <a:ea typeface="ＭＳ Ｐゴシック" pitchFamily="34" charset="-128"/>
                  </a:rPr>
                  <a:t>V</a:t>
                </a:r>
                <a:r>
                  <a:rPr lang="en-US" sz="2400" baseline="-25000" dirty="0" err="1">
                    <a:solidFill>
                      <a:schemeClr val="bg1"/>
                    </a:solidFill>
                    <a:ea typeface="ＭＳ Ｐゴシック" pitchFamily="34" charset="-128"/>
                  </a:rPr>
                  <a:t>k</a:t>
                </a:r>
                <a:r>
                  <a:rPr lang="en-US" sz="2400" dirty="0">
                    <a:solidFill>
                      <a:schemeClr val="bg1"/>
                    </a:solidFill>
                    <a:ea typeface="ＭＳ Ｐゴシック" pitchFamily="34" charset="-128"/>
                  </a:rPr>
                  <a:t>(s) values, do one ply from each state:</a:t>
                </a:r>
              </a:p>
              <a:p>
                <a:pPr lvl="1">
                  <a:lnSpc>
                    <a:spcPct val="80000"/>
                  </a:lnSpc>
                </a:pPr>
                <a:endParaRPr lang="en-US" sz="2000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pPr marL="457200" lvl="1" indent="0">
                  <a:buNone/>
                </a:pPr>
                <a:r>
                  <a:rPr lang="en-US" sz="2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limLow>
                      <m:limLow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sz="2600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endParaRPr lang="en-US" sz="2000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schemeClr val="bg1"/>
                    </a:solidFill>
                    <a:ea typeface="ＭＳ Ｐゴシック" pitchFamily="34" charset="-128"/>
                  </a:rPr>
                  <a:t>Repeat until convergence</a:t>
                </a:r>
              </a:p>
            </p:txBody>
          </p:sp>
        </mc:Choice>
        <mc:Fallback>
          <p:sp>
            <p:nvSpPr>
              <p:cNvPr id="17571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086" y="1286812"/>
                <a:ext cx="9209319" cy="3300557"/>
              </a:xfrm>
              <a:blipFill>
                <a:blip r:embed="rId5"/>
                <a:stretch>
                  <a:fillRect l="-529" t="-1476" b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4937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503" y="338524"/>
            <a:ext cx="4738917" cy="22564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Value Iteration Example: gridworld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12FD3-6E2F-4E54-8E21-D93AA9542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6" y="338524"/>
            <a:ext cx="6059699" cy="522387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5E037-4E69-4FF4-85A8-774E0059C974}"/>
              </a:ext>
            </a:extLst>
          </p:cNvPr>
          <p:cNvSpPr txBox="1"/>
          <p:nvPr/>
        </p:nvSpPr>
        <p:spPr>
          <a:xfrm>
            <a:off x="8367926" y="6519476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76092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307" name="Rectangle 3"/>
          <p:cNvSpPr>
            <a:spLocks noGrp="1" noChangeArrowheads="1"/>
          </p:cNvSpPr>
          <p:nvPr>
            <p:ph idx="1"/>
          </p:nvPr>
        </p:nvSpPr>
        <p:spPr>
          <a:xfrm>
            <a:off x="1437541" y="1084775"/>
            <a:ext cx="9044605" cy="517287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Step 1: Policy Evaluation</a:t>
            </a:r>
            <a:r>
              <a:rPr lang="en-US" sz="2400" dirty="0">
                <a:solidFill>
                  <a:schemeClr val="tx1"/>
                </a:solidFill>
              </a:rPr>
              <a:t>: For fixed current policy </a:t>
            </a:r>
            <a:r>
              <a:rPr lang="en-US" sz="2400" dirty="0">
                <a:solidFill>
                  <a:schemeClr val="tx1"/>
                </a:solidFill>
                <a:sym typeface="Symbol" pitchFamily="18" charset="2"/>
              </a:rPr>
              <a:t>, find values with policy evaluation: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sym typeface="Symbol" pitchFamily="18" charset="2"/>
              </a:rPr>
              <a:t>Iterate until values converge:</a:t>
            </a: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Step 2: Improvement: </a:t>
            </a:r>
            <a:r>
              <a:rPr lang="en-US" sz="2400" dirty="0">
                <a:solidFill>
                  <a:schemeClr val="tx1"/>
                </a:solidFill>
              </a:rPr>
              <a:t>For fixed values, get a better policy using policy extraction: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One-step look-ahead:</a:t>
            </a:r>
          </a:p>
          <a:p>
            <a:endParaRPr lang="en-US" sz="2400" dirty="0">
              <a:sym typeface="Symbol" pitchFamily="18" charset="2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0914" y="2819458"/>
            <a:ext cx="7834776" cy="690721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510554" y="5616590"/>
            <a:ext cx="7215495" cy="641061"/>
          </a:xfrm>
          <a:prstGeom prst="rect">
            <a:avLst/>
          </a:prstGeom>
          <a:noFill/>
          <a:ln/>
          <a:effectLst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3C9BBD1-A6CE-42BF-AD1A-00FF53456A12}"/>
              </a:ext>
            </a:extLst>
          </p:cNvPr>
          <p:cNvSpPr txBox="1">
            <a:spLocks noChangeArrowheads="1"/>
          </p:cNvSpPr>
          <p:nvPr/>
        </p:nvSpPr>
        <p:spPr>
          <a:xfrm>
            <a:off x="3962192" y="281354"/>
            <a:ext cx="4267616" cy="80342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Policy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1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964434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253" y="447627"/>
            <a:ext cx="8301325" cy="12759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Reinforcement Learning: the basic 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168947" y="1886058"/>
            <a:ext cx="98359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Select an action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If action leads to reward, reinforce that action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If action leads to punishment, avoid that action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Basically, a computational form of Behaviorism (Pavlov, B. F. Skinner)</a:t>
            </a:r>
          </a:p>
        </p:txBody>
      </p:sp>
    </p:spTree>
    <p:extLst>
      <p:ext uri="{BB962C8B-B14F-4D97-AF65-F5344CB8AC3E}">
        <p14:creationId xmlns:p14="http://schemas.microsoft.com/office/powerpoint/2010/main" val="1648470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algn="ctr"/>
            <a:r>
              <a:rPr lang="en-US" dirty="0"/>
              <a:t>Offline vs. Online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50" y="701841"/>
            <a:ext cx="2657282" cy="4892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94593-5F32-4879-9AAC-8344A2A44850}"/>
              </a:ext>
            </a:extLst>
          </p:cNvPr>
          <p:cNvSpPr txBox="1"/>
          <p:nvPr/>
        </p:nvSpPr>
        <p:spPr>
          <a:xfrm>
            <a:off x="4528347" y="398683"/>
            <a:ext cx="6829464" cy="482138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Where We Have Been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Reinforcement Learning Overview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Markov Decision Processes (MDPs)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4 MDP Algorithms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Reinforcement Learning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Model-based RL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Model-free RL: </a:t>
            </a:r>
            <a:r>
              <a:rPr lang="en-US" sz="2400" dirty="0">
                <a:solidFill>
                  <a:prstClr val="white"/>
                </a:solidFill>
              </a:rPr>
              <a:t>Q-Learning</a:t>
            </a:r>
          </a:p>
          <a:p>
            <a:pPr lvl="1"/>
            <a:endParaRPr lang="en-US" sz="2400" dirty="0"/>
          </a:p>
          <a:p>
            <a:pPr marL="514350" lvl="0" indent="-514350">
              <a:buFont typeface="+mj-lt"/>
              <a:buAutoNum type="arabicPeriod"/>
            </a:pPr>
            <a:r>
              <a:rPr lang="en-US" sz="2800" b="1" dirty="0">
                <a:solidFill>
                  <a:prstClr val="white"/>
                </a:solidFill>
              </a:rPr>
              <a:t>More Q-Learning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Q-Learning Demos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400" dirty="0"/>
              <a:t>Approximate Q-Learning</a:t>
            </a:r>
          </a:p>
        </p:txBody>
      </p:sp>
    </p:spTree>
    <p:extLst>
      <p:ext uri="{BB962C8B-B14F-4D97-AF65-F5344CB8AC3E}">
        <p14:creationId xmlns:p14="http://schemas.microsoft.com/office/powerpoint/2010/main" val="9530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276" y="293192"/>
            <a:ext cx="8205072" cy="80365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Learning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554621" y="1568470"/>
            <a:ext cx="76130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Learning is performed </a:t>
            </a:r>
            <a:r>
              <a:rPr lang="en-US" sz="2800" b="1" dirty="0"/>
              <a:t>online, </a:t>
            </a:r>
            <a:r>
              <a:rPr lang="en-US" sz="2800" dirty="0"/>
              <a:t>learn as we interact with the world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contrast with supervised learning, there are no training or test sets. The reward is accumulated over interactions with the environment.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8C51A-7F99-40A4-9832-18837DBFD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850" y="1711092"/>
            <a:ext cx="2847558" cy="2828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A6B1E-C68C-4E4F-B6F5-40A55C6E9054}"/>
              </a:ext>
            </a:extLst>
          </p:cNvPr>
          <p:cNvSpPr txBox="1"/>
          <p:nvPr/>
        </p:nvSpPr>
        <p:spPr>
          <a:xfrm>
            <a:off x="554621" y="4918595"/>
            <a:ext cx="11460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 is not fixed,  more information is acquired as you 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training distribution can be influenced by action decisions.</a:t>
            </a:r>
          </a:p>
        </p:txBody>
      </p:sp>
    </p:spTree>
    <p:extLst>
      <p:ext uri="{BB962C8B-B14F-4D97-AF65-F5344CB8AC3E}">
        <p14:creationId xmlns:p14="http://schemas.microsoft.com/office/powerpoint/2010/main" val="909022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70" y="961690"/>
            <a:ext cx="4290492" cy="13015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901992" y="3266410"/>
            <a:ext cx="91211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Agent knows the current state </a:t>
            </a:r>
            <a:r>
              <a:rPr lang="en-US" sz="2400" i="1" dirty="0"/>
              <a:t>s</a:t>
            </a:r>
            <a:r>
              <a:rPr lang="en-US" sz="2400" dirty="0"/>
              <a:t>, takes action </a:t>
            </a:r>
            <a:r>
              <a:rPr lang="en-US" sz="2400" i="1" dirty="0"/>
              <a:t>a,</a:t>
            </a:r>
            <a:r>
              <a:rPr lang="en-US" sz="2400" dirty="0"/>
              <a:t> receives a reward</a:t>
            </a:r>
            <a:r>
              <a:rPr lang="en-US" sz="2400" i="1" dirty="0"/>
              <a:t> r </a:t>
            </a:r>
            <a:r>
              <a:rPr lang="en-US" sz="2400" dirty="0"/>
              <a:t>and observes the next state </a:t>
            </a:r>
            <a:r>
              <a:rPr lang="en-US" sz="2400" i="1" dirty="0"/>
              <a:t>s’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Agent has </a:t>
            </a:r>
            <a:r>
              <a:rPr lang="en-US" sz="2400" b="1" dirty="0"/>
              <a:t>no access</a:t>
            </a:r>
            <a:r>
              <a:rPr lang="en-US" sz="2400" dirty="0"/>
              <a:t> to reward model </a:t>
            </a:r>
            <a:r>
              <a:rPr lang="en-US" sz="2400" i="1" dirty="0"/>
              <a:t>r(</a:t>
            </a:r>
            <a:r>
              <a:rPr lang="en-US" sz="2400" i="1" dirty="0" err="1"/>
              <a:t>s,a,s</a:t>
            </a:r>
            <a:r>
              <a:rPr lang="en-US" sz="2400" i="1" dirty="0"/>
              <a:t>’)</a:t>
            </a:r>
            <a:r>
              <a:rPr lang="en-US" sz="2400" dirty="0"/>
              <a:t> or the transition model </a:t>
            </a:r>
            <a:r>
              <a:rPr lang="en-US" sz="2400" i="1" dirty="0"/>
              <a:t>p(s’|s,a)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Agent learn to act so as to maximize expected rewards.</a:t>
            </a:r>
            <a:endParaRPr lang="en-US" sz="2400" i="1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All learning is based on observed samples of outcomes.</a:t>
            </a:r>
          </a:p>
          <a:p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A1B936-0378-4482-A5C2-0566CCFABC5E}"/>
              </a:ext>
            </a:extLst>
          </p:cNvPr>
          <p:cNvGrpSpPr/>
          <p:nvPr/>
        </p:nvGrpSpPr>
        <p:grpSpPr>
          <a:xfrm>
            <a:off x="5212731" y="180110"/>
            <a:ext cx="5911606" cy="2815753"/>
            <a:chOff x="2400300" y="1301877"/>
            <a:chExt cx="5981700" cy="2965323"/>
          </a:xfrm>
        </p:grpSpPr>
        <p:sp>
          <p:nvSpPr>
            <p:cNvPr id="6" name="U-Turn Arrow 11">
              <a:extLst>
                <a:ext uri="{FF2B5EF4-FFF2-40B4-BE49-F238E27FC236}">
                  <a16:creationId xmlns:a16="http://schemas.microsoft.com/office/drawing/2014/main" id="{CAE5199C-9A42-4A58-97E2-E6BC68A851B0}"/>
                </a:ext>
              </a:extLst>
            </p:cNvPr>
            <p:cNvSpPr/>
            <p:nvPr/>
          </p:nvSpPr>
          <p:spPr>
            <a:xfrm rot="16200000">
              <a:off x="3429000" y="1828801"/>
              <a:ext cx="2209800" cy="1752600"/>
            </a:xfrm>
            <a:prstGeom prst="uturnArrow">
              <a:avLst>
                <a:gd name="adj1" fmla="val 12068"/>
                <a:gd name="adj2" fmla="val 18757"/>
                <a:gd name="adj3" fmla="val 25000"/>
                <a:gd name="adj4" fmla="val 43750"/>
                <a:gd name="adj5" fmla="val 92838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7" name="U-Turn Arrow 10">
              <a:extLst>
                <a:ext uri="{FF2B5EF4-FFF2-40B4-BE49-F238E27FC236}">
                  <a16:creationId xmlns:a16="http://schemas.microsoft.com/office/drawing/2014/main" id="{970F8631-263E-4C37-88CE-BB657CF634E3}"/>
                </a:ext>
              </a:extLst>
            </p:cNvPr>
            <p:cNvSpPr/>
            <p:nvPr/>
          </p:nvSpPr>
          <p:spPr>
            <a:xfrm rot="5400000">
              <a:off x="6248400" y="2057400"/>
              <a:ext cx="2209800" cy="1752600"/>
            </a:xfrm>
            <a:prstGeom prst="uturnArrow">
              <a:avLst>
                <a:gd name="adj1" fmla="val 12068"/>
                <a:gd name="adj2" fmla="val 18757"/>
                <a:gd name="adj3" fmla="val 25000"/>
                <a:gd name="adj4" fmla="val 43750"/>
                <a:gd name="adj5" fmla="val 64298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E30D2F7F-BF65-4164-8EAD-178E65AC308B}"/>
                </a:ext>
              </a:extLst>
            </p:cNvPr>
            <p:cNvSpPr/>
            <p:nvPr/>
          </p:nvSpPr>
          <p:spPr>
            <a:xfrm>
              <a:off x="4953000" y="3124200"/>
              <a:ext cx="2133600" cy="1143000"/>
            </a:xfrm>
            <a:prstGeom prst="roundRect">
              <a:avLst>
                <a:gd name="adj" fmla="val 40599"/>
              </a:avLst>
            </a:prstGeom>
            <a:solidFill>
              <a:srgbClr val="92D0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/>
                  <a:cs typeface="Calibri"/>
                </a:rPr>
                <a:t>Environment</a:t>
              </a:r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82D0EA9C-4B2F-4B98-89D1-D16E518BF9EF}"/>
                </a:ext>
              </a:extLst>
            </p:cNvPr>
            <p:cNvSpPr/>
            <p:nvPr/>
          </p:nvSpPr>
          <p:spPr>
            <a:xfrm>
              <a:off x="4953000" y="1447800"/>
              <a:ext cx="2133600" cy="1066800"/>
            </a:xfrm>
            <a:prstGeom prst="trapezoid">
              <a:avLst>
                <a:gd name="adj" fmla="val 58183"/>
              </a:avLst>
            </a:prstGeom>
            <a:solidFill>
              <a:srgbClr val="00B0F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600" dirty="0">
                <a:solidFill>
                  <a:schemeClr val="tx1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/>
                  <a:cs typeface="Calibri"/>
                </a:rPr>
                <a:t>Agent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60CDD4-E47D-4C76-B94C-165E23781897}"/>
                </a:ext>
              </a:extLst>
            </p:cNvPr>
            <p:cNvSpPr txBox="1"/>
            <p:nvPr/>
          </p:nvSpPr>
          <p:spPr>
            <a:xfrm>
              <a:off x="6781800" y="1301877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/>
                  <a:cs typeface="Calibri"/>
                </a:rPr>
                <a:t>Actions: 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649B6E-092A-403B-8578-4569E99CAEAF}"/>
                </a:ext>
              </a:extLst>
            </p:cNvPr>
            <p:cNvSpPr txBox="1"/>
            <p:nvPr/>
          </p:nvSpPr>
          <p:spPr>
            <a:xfrm>
              <a:off x="2400300" y="3436203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/>
                  <a:cs typeface="Calibri"/>
                </a:rPr>
                <a:t>State: s’</a:t>
              </a:r>
            </a:p>
            <a:p>
              <a:pPr algn="ctr"/>
              <a:r>
                <a:rPr lang="en-US" sz="2400" dirty="0">
                  <a:latin typeface="Calibri"/>
                  <a:cs typeface="Calibri"/>
                </a:rPr>
                <a:t>Reward: 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59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Model-based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139020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878830" y="205539"/>
            <a:ext cx="5824743" cy="918419"/>
          </a:xfrm>
        </p:spPr>
        <p:txBody>
          <a:bodyPr/>
          <a:lstStyle/>
          <a:p>
            <a:r>
              <a:rPr lang="en-US" dirty="0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82210" y="1232245"/>
            <a:ext cx="7625448" cy="54202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600" dirty="0">
                <a:solidFill>
                  <a:schemeClr val="tx1"/>
                </a:solidFill>
              </a:rPr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600" dirty="0">
                <a:solidFill>
                  <a:schemeClr val="tx1"/>
                </a:solidFill>
              </a:rPr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Normalize to give an estimate of the </a:t>
            </a:r>
            <a:r>
              <a:rPr lang="en-US" sz="2200" b="1" i="1" dirty="0">
                <a:solidFill>
                  <a:schemeClr val="tx1"/>
                </a:solidFill>
              </a:rPr>
              <a:t>transition model</a:t>
            </a:r>
            <a:r>
              <a:rPr lang="en-US" sz="2200" dirty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80000"/>
              </a:lnSpc>
            </a:pPr>
            <a:endParaRPr lang="en-US" sz="2200" b="1" dirty="0">
              <a:solidFill>
                <a:schemeClr val="tx1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Discover the </a:t>
            </a:r>
            <a:r>
              <a:rPr lang="en-US" sz="2200" b="1" i="1" dirty="0">
                <a:solidFill>
                  <a:schemeClr val="tx1"/>
                </a:solidFill>
              </a:rPr>
              <a:t>reward model </a:t>
            </a:r>
            <a:r>
              <a:rPr lang="en-US" sz="2200" dirty="0">
                <a:solidFill>
                  <a:schemeClr val="tx1"/>
                </a:solidFill>
              </a:rPr>
              <a:t>when the robot experience(s, a, s’):</a:t>
            </a:r>
          </a:p>
          <a:p>
            <a:pPr>
              <a:lnSpc>
                <a:spcPct val="80000"/>
              </a:lnSpc>
            </a:pP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600" dirty="0">
                <a:solidFill>
                  <a:schemeClr val="tx1"/>
                </a:solidFill>
              </a:rPr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For example, use value iteration or policy iteration</a:t>
            </a: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</a:rPr>
              <a:t>Repeat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585751" y="3789952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599594" y="4699198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7587" y="4097827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8761" y="1524199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838972"/>
            <a:ext cx="7539789" cy="6612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Learn the reward and transition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953021" y="1726643"/>
                <a:ext cx="10285958" cy="4578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Try every action in each state a number of times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𝑅𝑇𝑜𝑡𝑎𝑙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total reward for taking action a in state s and transitioning to state s’</a:t>
                </a:r>
              </a:p>
              <a:p>
                <a:pPr lvl="1"/>
                <a:endParaRPr lang="en-US" sz="24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number of times action a is taken in state s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number of times s transitions to s’ on action a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𝑅𝑇𝑜𝑡𝑎𝑙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21" y="1726643"/>
                <a:ext cx="10285958" cy="4578369"/>
              </a:xfrm>
              <a:prstGeom prst="rect">
                <a:avLst/>
              </a:prstGeom>
              <a:blipFill>
                <a:blip r:embed="rId2"/>
                <a:stretch>
                  <a:fillRect t="-1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10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63" y="192504"/>
            <a:ext cx="9095874" cy="6612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Transition/reward parameter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BB0C6-EB62-4024-BD09-2AE25FA1B904}"/>
              </a:ext>
            </a:extLst>
          </p:cNvPr>
          <p:cNvSpPr txBox="1"/>
          <p:nvPr/>
        </p:nvSpPr>
        <p:spPr>
          <a:xfrm>
            <a:off x="5639681" y="1750898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/>
              <a:t>State s’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D0AE2-5AF9-4392-96F4-1A548A363109}"/>
              </a:ext>
            </a:extLst>
          </p:cNvPr>
          <p:cNvSpPr txBox="1"/>
          <p:nvPr/>
        </p:nvSpPr>
        <p:spPr>
          <a:xfrm>
            <a:off x="894626" y="3959541"/>
            <a:ext cx="1888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/>
              <a:t>Action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9B858-65CA-499E-90DF-908379F33F44}"/>
              </a:ext>
            </a:extLst>
          </p:cNvPr>
          <p:cNvSpPr txBox="1"/>
          <p:nvPr/>
        </p:nvSpPr>
        <p:spPr>
          <a:xfrm>
            <a:off x="487908" y="1333272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/>
              <a:t>For every state 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4610BAC-69D9-40CB-8B1B-AECAA4F3D1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994218"/>
                  </p:ext>
                </p:extLst>
              </p:nvPr>
            </p:nvGraphicFramePr>
            <p:xfrm>
              <a:off x="3188940" y="2612339"/>
              <a:ext cx="6533660" cy="3279178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1633415">
                      <a:extLst>
                        <a:ext uri="{9D8B030D-6E8A-4147-A177-3AD203B41FA5}">
                          <a16:colId xmlns:a16="http://schemas.microsoft.com/office/drawing/2014/main" val="1813411393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4015037295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4125015261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320997760"/>
                        </a:ext>
                      </a:extLst>
                    </a:gridCol>
                  </a:tblGrid>
                  <a:tr h="11781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460869"/>
                      </a:ext>
                    </a:extLst>
                  </a:tr>
                  <a:tr h="10505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9615570"/>
                      </a:ext>
                    </a:extLst>
                  </a:tr>
                  <a:tr h="10505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4873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4610BAC-69D9-40CB-8B1B-AECAA4F3D1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994218"/>
                  </p:ext>
                </p:extLst>
              </p:nvPr>
            </p:nvGraphicFramePr>
            <p:xfrm>
              <a:off x="3188940" y="2612339"/>
              <a:ext cx="6533660" cy="3279178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1633415">
                      <a:extLst>
                        <a:ext uri="{9D8B030D-6E8A-4147-A177-3AD203B41FA5}">
                          <a16:colId xmlns:a16="http://schemas.microsoft.com/office/drawing/2014/main" val="1813411393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4015037295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4125015261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320997760"/>
                        </a:ext>
                      </a:extLst>
                    </a:gridCol>
                  </a:tblGrid>
                  <a:tr h="11781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3" t="-515" r="-300746" b="-1788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73" t="-515" r="-200746" b="-1788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73" t="-515" r="-100746" b="-1788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373" t="-515" r="-746" b="-1788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460869"/>
                      </a:ext>
                    </a:extLst>
                  </a:tr>
                  <a:tr h="1050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3" t="-113372" r="-300746" b="-101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73" t="-113372" r="-200746" b="-101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73" t="-113372" r="-100746" b="-101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373" t="-113372" r="-746" b="-1017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9615570"/>
                      </a:ext>
                    </a:extLst>
                  </a:tr>
                  <a:tr h="1050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3" t="-212139" r="-300746" b="-1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73" t="-212139" r="-200746" b="-1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73" t="-212139" r="-100746" b="-1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373" t="-212139" r="-746" b="-11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48731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61207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3478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Model-based rl: Pros and 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766944" y="1413063"/>
            <a:ext cx="110716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/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Makes maximal use of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Solves model optimally, given enough experience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32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b="1" dirty="0"/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Assumes model is small enough to solve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Requires expensive solution procedure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0028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399" y="720968"/>
            <a:ext cx="8605494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Model-free reinforcement learning: Q-Learning</a:t>
            </a:r>
          </a:p>
        </p:txBody>
      </p:sp>
    </p:spTree>
    <p:extLst>
      <p:ext uri="{BB962C8B-B14F-4D97-AF65-F5344CB8AC3E}">
        <p14:creationId xmlns:p14="http://schemas.microsoft.com/office/powerpoint/2010/main" val="2090377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3478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/>
              <p:nvPr/>
            </p:nvSpPr>
            <p:spPr>
              <a:xfrm>
                <a:off x="560181" y="1263179"/>
                <a:ext cx="11071637" cy="4718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Don’t learn a model, learn the Q function directly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Appropriate when model is too large to store, solve or learn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28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800" dirty="0"/>
                  <a:t>size of transition of model: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28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800" dirty="0"/>
                  <a:t>value iteration cost: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28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800" dirty="0"/>
                  <a:t>size of Q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1" y="1263179"/>
                <a:ext cx="11071637" cy="4718856"/>
              </a:xfrm>
              <a:prstGeom prst="rect">
                <a:avLst/>
              </a:prstGeom>
              <a:blipFill>
                <a:blip r:embed="rId2"/>
                <a:stretch>
                  <a:fillRect l="-1322" t="-1680" b="-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493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2539925" y="532401"/>
            <a:ext cx="7153602" cy="101099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Recall The Bellman Equations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3A7048-1B83-4933-8F56-68F879DD9886}"/>
              </a:ext>
            </a:extLst>
          </p:cNvPr>
          <p:cNvGrpSpPr/>
          <p:nvPr/>
        </p:nvGrpSpPr>
        <p:grpSpPr>
          <a:xfrm>
            <a:off x="4327530" y="2341141"/>
            <a:ext cx="7305712" cy="2539218"/>
            <a:chOff x="991038" y="1371600"/>
            <a:chExt cx="7305712" cy="25392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6713F5-EE0B-47C2-A03B-18796525B5EF}"/>
                </a:ext>
              </a:extLst>
            </p:cNvPr>
            <p:cNvSpPr/>
            <p:nvPr/>
          </p:nvSpPr>
          <p:spPr>
            <a:xfrm>
              <a:off x="991038" y="1371600"/>
              <a:ext cx="7305712" cy="25392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BF06E0E-A515-4834-BC7C-61BAEBF77207}"/>
                </a:ext>
              </a:extLst>
            </p:cNvPr>
            <p:cNvGrpSpPr/>
            <p:nvPr/>
          </p:nvGrpSpPr>
          <p:grpSpPr>
            <a:xfrm>
              <a:off x="1118273" y="1604340"/>
              <a:ext cx="6950388" cy="2075105"/>
              <a:chOff x="1295243" y="2971800"/>
              <a:chExt cx="6950388" cy="2075105"/>
            </a:xfrm>
            <a:noFill/>
          </p:grpSpPr>
          <p:pic>
            <p:nvPicPr>
              <p:cNvPr id="47" name="Picture 46" descr="txp_fi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 cstate="print"/>
              <a:stretch>
                <a:fillRect/>
              </a:stretch>
            </p:blipFill>
            <p:spPr bwMode="auto">
              <a:xfrm>
                <a:off x="1295247" y="2971800"/>
                <a:ext cx="3076881" cy="405209"/>
              </a:xfrm>
              <a:prstGeom prst="rect">
                <a:avLst/>
              </a:prstGeom>
              <a:grpFill/>
              <a:ln/>
              <a:effectLst/>
            </p:spPr>
          </p:pic>
          <p:pic>
            <p:nvPicPr>
              <p:cNvPr id="46" name="Picture 45" descr="txp_fi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 cstate="print"/>
              <a:stretch>
                <a:fillRect/>
              </a:stretch>
            </p:blipFill>
            <p:spPr bwMode="auto">
              <a:xfrm>
                <a:off x="1295243" y="4356100"/>
                <a:ext cx="6950388" cy="690805"/>
              </a:xfrm>
              <a:prstGeom prst="rect">
                <a:avLst/>
              </a:prstGeom>
              <a:grpFill/>
              <a:ln/>
              <a:effectLst/>
            </p:spPr>
          </p:pic>
          <p:pic>
            <p:nvPicPr>
              <p:cNvPr id="48" name="Picture 47" descr="txp_fi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 cstate="print"/>
              <a:stretch>
                <a:fillRect/>
              </a:stretch>
            </p:blipFill>
            <p:spPr bwMode="auto">
              <a:xfrm>
                <a:off x="1301873" y="3614737"/>
                <a:ext cx="5556003" cy="593269"/>
              </a:xfrm>
              <a:prstGeom prst="rect">
                <a:avLst/>
              </a:prstGeom>
              <a:grpFill/>
              <a:ln/>
              <a:effectLst/>
            </p:spPr>
          </p:pic>
        </p:grpSp>
      </p:grp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650602" y="2136159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61454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Reinforcement Learning overview</a:t>
            </a:r>
          </a:p>
        </p:txBody>
      </p:sp>
    </p:spTree>
    <p:extLst>
      <p:ext uri="{BB962C8B-B14F-4D97-AF65-F5344CB8AC3E}">
        <p14:creationId xmlns:p14="http://schemas.microsoft.com/office/powerpoint/2010/main" val="600801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6024" y="352918"/>
            <a:ext cx="9352352" cy="931005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  <a:sym typeface="Symbol" pitchFamily="18" charset="2"/>
              </a:rPr>
              <a:t>From Value Iteration to Q-Value Iteration</a:t>
            </a: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900208" y="2816610"/>
            <a:ext cx="7265452" cy="690790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598661" y="5306058"/>
            <a:ext cx="8165848" cy="76552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>
            <a:off x="8487049" y="3240350"/>
            <a:ext cx="26635" cy="2192783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Line 17">
            <a:extLst>
              <a:ext uri="{FF2B5EF4-FFF2-40B4-BE49-F238E27FC236}">
                <a16:creationId xmlns:a16="http://schemas.microsoft.com/office/drawing/2014/main" id="{7C120935-8A80-4E66-BE19-61CC2F5E6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8317" y="3392750"/>
            <a:ext cx="3994953" cy="2040383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62268"/>
            <a:ext cx="11277600" cy="37583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solidFill>
                  <a:schemeClr val="tx1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Given </a:t>
            </a:r>
            <a:r>
              <a:rPr lang="en-US" sz="2000" dirty="0" err="1">
                <a:solidFill>
                  <a:schemeClr val="tx1"/>
                </a:solidFill>
                <a:latin typeface="Calibri"/>
                <a:cs typeface="Calibri"/>
              </a:rPr>
              <a:t>V</a:t>
            </a:r>
            <a:r>
              <a:rPr lang="en-US" sz="2000" baseline="-25000" dirty="0" err="1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solidFill>
                  <a:schemeClr val="tx1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alibri"/>
                <a:cs typeface="Calibri"/>
              </a:rPr>
              <a:t>s,a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Given </a:t>
            </a:r>
            <a:r>
              <a:rPr lang="en-US" sz="2000" dirty="0" err="1">
                <a:solidFill>
                  <a:schemeClr val="tx1"/>
                </a:solidFill>
                <a:latin typeface="Calibri"/>
                <a:cs typeface="Calibri"/>
              </a:rPr>
              <a:t>Q</a:t>
            </a:r>
            <a:r>
              <a:rPr lang="en-US" sz="2000" baseline="-25000" dirty="0" err="1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Line 17">
            <a:extLst>
              <a:ext uri="{FF2B5EF4-FFF2-40B4-BE49-F238E27FC236}">
                <a16:creationId xmlns:a16="http://schemas.microsoft.com/office/drawing/2014/main" id="{798282B1-2E8E-4235-AF75-D2D89F7642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19417" y="3240350"/>
            <a:ext cx="208074" cy="2255382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1638284" y="102453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Q-Learning: sample-based Q-value iteration</a:t>
            </a: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Learn Q(</a:t>
            </a:r>
            <a:r>
              <a:rPr lang="en-US" sz="2800" dirty="0" err="1">
                <a:solidFill>
                  <a:schemeClr val="tx1"/>
                </a:solidFill>
              </a:rPr>
              <a:t>s,a</a:t>
            </a:r>
            <a:r>
              <a:rPr lang="en-US" sz="2800" dirty="0">
                <a:solidFill>
                  <a:schemeClr val="tx1"/>
                </a:solidFill>
              </a:rPr>
              <a:t>) values as you go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Receive a sample transition (</a:t>
            </a:r>
            <a:r>
              <a:rPr lang="en-US" sz="2400" dirty="0" err="1">
                <a:solidFill>
                  <a:schemeClr val="tx1"/>
                </a:solidFill>
              </a:rPr>
              <a:t>s,a,r,s</a:t>
            </a:r>
            <a:r>
              <a:rPr lang="en-US" sz="2400" dirty="0">
                <a:solidFill>
                  <a:schemeClr val="tx1"/>
                </a:solidFill>
              </a:rPr>
              <a:t>’)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Consider your old estimate: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Consider your new sample estimate:</a:t>
            </a:r>
          </a:p>
          <a:p>
            <a:pPr lvl="2"/>
            <a:endParaRPr lang="en-US" sz="2000" dirty="0">
              <a:solidFill>
                <a:schemeClr val="tx1"/>
              </a:solidFill>
            </a:endParaRPr>
          </a:p>
          <a:p>
            <a:pPr lvl="2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Incorporate the new estimate into a running average: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050012" y="230860"/>
            <a:ext cx="3177575" cy="659054"/>
          </a:xfrm>
        </p:spPr>
        <p:txBody>
          <a:bodyPr/>
          <a:lstStyle/>
          <a:p>
            <a:r>
              <a:rPr lang="en-US" dirty="0"/>
              <a:t>Q-Learning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2087" y="3509605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87868" y="1575549"/>
            <a:ext cx="8165848" cy="765520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81C4A469-60DF-4316-A5F9-27E1E3385B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13229" y="5680494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EDA654D1-4B05-4ED3-BE07-871DE43690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13229" y="4440358"/>
            <a:ext cx="3468688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38284" y="1024537"/>
                <a:ext cx="8588792" cy="447074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On transitioning from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</a:t>
                </a:r>
                <a:r>
                  <a:rPr lang="en-US" sz="2800" dirty="0">
                    <a:solidFill>
                      <a:schemeClr val="tx1"/>
                    </a:solidFill>
                  </a:rPr>
                  <a:t> to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s’</a:t>
                </a:r>
                <a:r>
                  <a:rPr lang="en-US" sz="2800" dirty="0">
                    <a:solidFill>
                      <a:schemeClr val="tx1"/>
                    </a:solidFill>
                  </a:rPr>
                  <a:t> on action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a,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receiving reward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r</a:t>
                </a:r>
                <a:r>
                  <a:rPr lang="en-US" sz="2800" dirty="0">
                    <a:solidFill>
                      <a:schemeClr val="tx1"/>
                    </a:solidFill>
                  </a:rPr>
                  <a:t>, update:</a:t>
                </a: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the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learning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rate</a:t>
                </a:r>
              </a:p>
              <a:p>
                <a:pPr lvl="1"/>
                <a:r>
                  <a:rPr lang="en-US" sz="2600" dirty="0">
                    <a:solidFill>
                      <a:schemeClr val="tx1"/>
                    </a:solidFill>
                  </a:rPr>
                  <a:t>a large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results in quicker learning but may not converge.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is often decreased as learning goes on.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the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discount rate</a:t>
                </a:r>
                <a:r>
                  <a:rPr lang="en-US" sz="2800" dirty="0">
                    <a:solidFill>
                      <a:schemeClr val="tx1"/>
                    </a:solidFill>
                  </a:rPr>
                  <a:t> i.e., discounts future rewards</a:t>
                </a:r>
              </a:p>
            </p:txBody>
          </p:sp>
        </mc:Choice>
        <mc:Fallback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8284" y="1024537"/>
                <a:ext cx="8588792" cy="4470741"/>
              </a:xfrm>
              <a:blipFill>
                <a:blip r:embed="rId3"/>
                <a:stretch>
                  <a:fillRect l="-710" r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713" y="250973"/>
            <a:ext cx="5492573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Q-Learning update rule</a:t>
            </a:r>
          </a:p>
        </p:txBody>
      </p:sp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81C4A469-60DF-4316-A5F9-27E1E3385B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4198" y="2224350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178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36720" y="1123611"/>
                <a:ext cx="10118558" cy="491697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Q-Learning is an example of a more general approach to learning called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Temporal Difference Learning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In TD learning, the general update is:</a:t>
                </a:r>
              </a:p>
              <a:p>
                <a:pPr marL="457200" lvl="1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𝑁𝑒𝑤𝐸𝑠𝑡𝑖𝑚𝑎𝑡𝑒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𝑂𝑙𝑑𝐸𝑠𝑡𝑚𝑎𝑡𝑒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𝑆𝑡𝑒𝑝𝑆𝑖𝑧𝑒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𝑂𝑙𝑑𝐸𝑠𝑡𝑖𝑚𝑎𝑡𝑒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Rewrite Q-Learning update: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The idea is to repeatedly nudge the new estimate towards its learning target in each time period.</a:t>
                </a:r>
              </a:p>
            </p:txBody>
          </p:sp>
        </mc:Choice>
        <mc:Fallback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6720" y="1123611"/>
                <a:ext cx="10118558" cy="4916971"/>
              </a:xfrm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039302" y="275036"/>
            <a:ext cx="8113395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difference (TD) learning</a:t>
            </a:r>
          </a:p>
        </p:txBody>
      </p:sp>
    </p:spTree>
    <p:extLst>
      <p:ext uri="{BB962C8B-B14F-4D97-AF65-F5344CB8AC3E}">
        <p14:creationId xmlns:p14="http://schemas.microsoft.com/office/powerpoint/2010/main" val="206303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425EF9-1B00-49C2-8051-DB46DE565291}"/>
              </a:ext>
            </a:extLst>
          </p:cNvPr>
          <p:cNvGrpSpPr/>
          <p:nvPr/>
        </p:nvGrpSpPr>
        <p:grpSpPr>
          <a:xfrm>
            <a:off x="2195625" y="1693806"/>
            <a:ext cx="7408634" cy="4632567"/>
            <a:chOff x="2149443" y="1805353"/>
            <a:chExt cx="7408634" cy="46325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DA9636-E0D9-417D-881F-A3953DC32896}"/>
                </a:ext>
              </a:extLst>
            </p:cNvPr>
            <p:cNvSpPr/>
            <p:nvPr/>
          </p:nvSpPr>
          <p:spPr>
            <a:xfrm>
              <a:off x="2149443" y="1805353"/>
              <a:ext cx="1848126" cy="44547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txp_fig">
              <a:extLst>
                <a:ext uri="{FF2B5EF4-FFF2-40B4-BE49-F238E27FC236}">
                  <a16:creationId xmlns:a16="http://schemas.microsoft.com/office/drawing/2014/main" id="{81C4A469-60DF-4316-A5F9-27E1E3385B1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82552" y="5154079"/>
              <a:ext cx="7375525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3135DE-544B-4D76-A8D3-E793443BE2D2}"/>
                </a:ext>
              </a:extLst>
            </p:cNvPr>
            <p:cNvGrpSpPr/>
            <p:nvPr/>
          </p:nvGrpSpPr>
          <p:grpSpPr>
            <a:xfrm>
              <a:off x="2149443" y="5914700"/>
              <a:ext cx="1082733" cy="523220"/>
              <a:chOff x="2058402" y="6006863"/>
              <a:chExt cx="1082733" cy="52322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294AD1-7813-46CF-8B53-D4E72381C9B2}"/>
                  </a:ext>
                </a:extLst>
              </p:cNvPr>
              <p:cNvSpPr/>
              <p:nvPr/>
            </p:nvSpPr>
            <p:spPr>
              <a:xfrm>
                <a:off x="2058403" y="6103757"/>
                <a:ext cx="1082732" cy="42632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B1D5E35-927D-4D86-B440-1C53AF976DCD}"/>
                      </a:ext>
                    </a:extLst>
                  </p:cNvPr>
                  <p:cNvSpPr/>
                  <p:nvPr/>
                </p:nvSpPr>
                <p:spPr>
                  <a:xfrm>
                    <a:off x="2058402" y="6006863"/>
                    <a:ext cx="1082732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 defTabSz="457200">
                      <a:spcBef>
                        <a:spcPct val="20000"/>
                      </a:spcBef>
                      <a:spcAft>
                        <a:spcPts val="600"/>
                      </a:spcAft>
                      <a:buClr>
                        <a:prstClr val="white"/>
                      </a:buClr>
                      <a:buSzPct val="80000"/>
                    </a:pPr>
                    <a:r>
                      <a:rPr lang="en-US" sz="2800" dirty="0">
                        <a:solidFill>
                          <a:srgbClr val="052F61">
                            <a:lumMod val="60000"/>
                            <a:lumOff val="40000"/>
                          </a:srgbClr>
                        </a:solidFill>
                      </a:rPr>
                      <a:t>s </a:t>
                    </a:r>
                    <a14:m>
                      <m:oMath xmlns:m="http://schemas.openxmlformats.org/officeDocument/2006/math">
                        <m:r>
                          <a:rPr lang="en-US" sz="2800" i="1">
                            <a:solidFill>
                              <a:srgbClr val="052F61">
                                <a:lumMod val="60000"/>
                                <a:lumOff val="4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sz="2800" b="0" i="1" smtClean="0">
                            <a:solidFill>
                              <a:srgbClr val="052F61">
                                <a:lumMod val="60000"/>
                                <a:lumOff val="4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052F61">
                                <a:lumMod val="60000"/>
                                <a:lumOff val="4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endParaRPr lang="en-US" sz="2800" i="1" dirty="0">
                      <a:solidFill>
                        <a:srgbClr val="052F61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B1D5E35-927D-4D86-B440-1C53AF976D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402" y="6006863"/>
                    <a:ext cx="108273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864" t="-12941" b="-3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85175" y="977645"/>
                <a:ext cx="7375525" cy="47756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For each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action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a:</a:t>
                </a:r>
              </a:p>
              <a:p>
                <a:pPr marL="0" indent="0">
                  <a:buNone/>
                </a:pPr>
                <a:r>
                  <a:rPr lang="en-US" sz="2800" i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←0</m:t>
                    </m:r>
                  </m:oMath>
                </a14:m>
                <a:endParaRPr lang="en-US" sz="2800" b="0" i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Begin in state s: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Repeat: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	For all actions associated with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s, 	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sz="2800" i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CHOOSE ACTION </a:t>
                </a:r>
                <a:r>
                  <a:rPr lang="en-US" sz="2800" b="1" i="1" dirty="0">
                    <a:solidFill>
                      <a:schemeClr val="tx1"/>
                    </a:solidFill>
                  </a:rPr>
                  <a:t>a 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based on the 	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Q 	</a:t>
                </a:r>
                <a:r>
                  <a:rPr lang="en-US" sz="2800" dirty="0">
                    <a:solidFill>
                      <a:schemeClr val="tx1"/>
                    </a:solidFill>
                  </a:rPr>
                  <a:t>values for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0" indent="0">
                  <a:buNone/>
                </a:pPr>
                <a:r>
                  <a:rPr lang="en-US" sz="2800" i="1" dirty="0">
                    <a:solidFill>
                      <a:schemeClr val="tx1"/>
                    </a:solidFill>
                  </a:rPr>
                  <a:t>	</a:t>
                </a:r>
                <a:r>
                  <a:rPr lang="en-US" sz="2800" dirty="0">
                    <a:solidFill>
                      <a:schemeClr val="tx1"/>
                    </a:solidFill>
                  </a:rPr>
                  <a:t>Receive reward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 r</a:t>
                </a:r>
                <a:r>
                  <a:rPr lang="en-US" sz="2800" dirty="0">
                    <a:solidFill>
                      <a:schemeClr val="tx1"/>
                    </a:solidFill>
                  </a:rPr>
                  <a:t> and transition to s’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5175" y="977645"/>
                <a:ext cx="7375525" cy="4775653"/>
              </a:xfrm>
              <a:blipFill>
                <a:blip r:embed="rId5"/>
                <a:stretch>
                  <a:fillRect l="-1653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713" y="250973"/>
            <a:ext cx="5492573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Q-Learning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299447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3478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Choosing the 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560181" y="1462472"/>
            <a:ext cx="1107163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dirty="0"/>
              <a:t>Learned Q function determines the policy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in state </a:t>
            </a:r>
            <a:r>
              <a:rPr lang="en-US" sz="2800" i="1" dirty="0"/>
              <a:t>s</a:t>
            </a:r>
            <a:r>
              <a:rPr lang="en-US" sz="2800" dirty="0"/>
              <a:t>, choose action with largest </a:t>
            </a:r>
            <a:r>
              <a:rPr lang="en-US" sz="2800" i="1" dirty="0"/>
              <a:t>Q(</a:t>
            </a:r>
            <a:r>
              <a:rPr lang="en-US" sz="2800" i="1" dirty="0" err="1"/>
              <a:t>s,a</a:t>
            </a:r>
            <a:r>
              <a:rPr lang="en-US" sz="2800" i="1" dirty="0"/>
              <a:t>)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32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dirty="0"/>
              <a:t>Still must worry about exploration vs. exploitation.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use techniques we discussed previously.</a:t>
            </a:r>
          </a:p>
        </p:txBody>
      </p:sp>
    </p:spTree>
    <p:extLst>
      <p:ext uri="{BB962C8B-B14F-4D97-AF65-F5344CB8AC3E}">
        <p14:creationId xmlns:p14="http://schemas.microsoft.com/office/powerpoint/2010/main" val="3476823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512" y="91563"/>
            <a:ext cx="8571907" cy="12875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choosing an action: exploration vs exploitation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725007" y="1956174"/>
            <a:ext cx="114018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400" b="1" dirty="0"/>
              <a:t>Exploit: </a:t>
            </a:r>
            <a:r>
              <a:rPr lang="en-US" sz="2400" dirty="0"/>
              <a:t>use your current model to maximize the expected utility now.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2400" b="1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400" b="1" dirty="0"/>
              <a:t>Explore: </a:t>
            </a:r>
            <a:r>
              <a:rPr lang="en-US" sz="2400" dirty="0"/>
              <a:t>choose an action that will help you improve your model.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24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How to Exploit? </a:t>
            </a:r>
            <a:r>
              <a:rPr lang="en-US" sz="2400" dirty="0"/>
              <a:t>use the current policy.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4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How to Explore?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choose an action randomly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choose an action you haven’t chosen yet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choose an action that will take you to an unexplored state.</a:t>
            </a:r>
          </a:p>
        </p:txBody>
      </p:sp>
    </p:spTree>
    <p:extLst>
      <p:ext uri="{BB962C8B-B14F-4D97-AF65-F5344CB8AC3E}">
        <p14:creationId xmlns:p14="http://schemas.microsoft.com/office/powerpoint/2010/main" val="2473142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4F65A-AF18-4CE6-845A-DA5FA3A2EA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77939" y="347844"/>
                <a:ext cx="11167433" cy="739489"/>
              </a:xfrm>
            </p:spPr>
            <p:txBody>
              <a:bodyPr vert="horz" lIns="91440" tIns="45720" rIns="91440" bIns="45720" rtlCol="0" anchor="b">
                <a:noAutofit/>
              </a:bodyPr>
              <a:lstStyle/>
              <a:p>
                <a:pPr algn="ctr"/>
                <a:r>
                  <a:rPr lang="en-US" sz="4200" dirty="0"/>
                  <a:t>exploration strategy: </a:t>
                </a:r>
                <a14:m>
                  <m:oMath xmlns:m="http://schemas.openxmlformats.org/officeDocument/2006/math"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4200" dirty="0"/>
                  <a:t>-greedy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4F65A-AF18-4CE6-845A-DA5FA3A2E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7939" y="347844"/>
                <a:ext cx="11167433" cy="739489"/>
              </a:xfrm>
              <a:blipFill>
                <a:blip r:embed="rId2"/>
                <a:stretch>
                  <a:fillRect t="-15702" b="-38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/>
              <p:nvPr/>
            </p:nvSpPr>
            <p:spPr>
              <a:xfrm>
                <a:off x="659776" y="1619462"/>
                <a:ext cx="1051970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Explore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dirty="0"/>
                  <a:t> Exploit with probability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Weaknesses: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Does not exploit when learning has converged.</a:t>
                </a:r>
              </a:p>
              <a:p>
                <a:pPr lvl="1"/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Uses</a:t>
                </a:r>
                <a:r>
                  <a:rPr lang="en-US" sz="3200" b="1" dirty="0"/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appropriate if the world is changing.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6" y="1619462"/>
                <a:ext cx="10519704" cy="3970318"/>
              </a:xfrm>
              <a:prstGeom prst="rect">
                <a:avLst/>
              </a:prstGeom>
              <a:blipFill>
                <a:blip r:embed="rId3"/>
                <a:stretch>
                  <a:fillRect l="-1333" t="-1997" r="-579" b="-3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082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3478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exploration strategy: Boltzmann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/>
              <p:nvPr/>
            </p:nvSpPr>
            <p:spPr>
              <a:xfrm>
                <a:off x="836148" y="1393993"/>
                <a:ext cx="10519704" cy="493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b="0" dirty="0"/>
                  <a:t>In state s, choose action a with probability p: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Simulated annealing: </a:t>
                </a:r>
                <a:r>
                  <a:rPr lang="en-US" sz="3200" i="1" dirty="0"/>
                  <a:t>t</a:t>
                </a:r>
                <a:r>
                  <a:rPr lang="en-US" sz="3200" dirty="0"/>
                  <a:t> is a “temperature”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High temperature means more exploration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Over time, t cools, reducing exploration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Sensitive to cooling schedule.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48" y="1393993"/>
                <a:ext cx="10519704" cy="4935262"/>
              </a:xfrm>
              <a:prstGeom prst="rect">
                <a:avLst/>
              </a:prstGeom>
              <a:blipFill>
                <a:blip r:embed="rId2"/>
                <a:stretch>
                  <a:fillRect l="-1333" t="-1607" b="-3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340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Q-learning Demos</a:t>
            </a:r>
          </a:p>
        </p:txBody>
      </p:sp>
    </p:spTree>
    <p:extLst>
      <p:ext uri="{BB962C8B-B14F-4D97-AF65-F5344CB8AC3E}">
        <p14:creationId xmlns:p14="http://schemas.microsoft.com/office/powerpoint/2010/main" val="320249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367" y="2279385"/>
            <a:ext cx="3971902" cy="1703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solidFill>
                  <a:srgbClr val="FFFFFF"/>
                </a:solidFill>
              </a:rPr>
              <a:t>Many Faces of Reinforcement Learning</a:t>
            </a:r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D185F-4263-41F6-8B8C-9F4022B6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64" y="685800"/>
            <a:ext cx="5439332" cy="522176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27FB67B-F214-4755-A2CA-6E3F0644D53A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77213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427" y="646036"/>
            <a:ext cx="4343399" cy="22564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Q-Learning Example: gridworld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12FD3-6E2F-4E54-8E21-D93AA954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9" y="609601"/>
            <a:ext cx="6200452" cy="522387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601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73" y="6027939"/>
            <a:ext cx="10176454" cy="684483"/>
          </a:xfrm>
        </p:spPr>
        <p:txBody>
          <a:bodyPr/>
          <a:lstStyle/>
          <a:p>
            <a:r>
              <a:rPr lang="en-US" dirty="0"/>
              <a:t>Video of Q-Learning demo -- Gridworld</a:t>
            </a:r>
          </a:p>
        </p:txBody>
      </p:sp>
      <p:pic>
        <p:nvPicPr>
          <p:cNvPr id="3" name="Q-learning--gridworld">
            <a:hlinkClick r:id="" action="ppaction://media"/>
            <a:extLst>
              <a:ext uri="{FF2B5EF4-FFF2-40B4-BE49-F238E27FC236}">
                <a16:creationId xmlns:a16="http://schemas.microsoft.com/office/drawing/2014/main" id="{7860C1EE-9FA3-4181-AD5B-A7C373910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4031" y="225478"/>
            <a:ext cx="9283938" cy="58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445169"/>
            <a:ext cx="11093115" cy="7903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Crawler 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34BC6-437B-4503-B689-001F93FF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22" y="2005764"/>
            <a:ext cx="9276330" cy="38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C0438-C309-4D6F-9357-9BB3E9AEF04D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4215947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497" y="6253017"/>
            <a:ext cx="9021004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1 of Q-Learning demo -- Crawler</a:t>
            </a:r>
          </a:p>
        </p:txBody>
      </p:sp>
      <p:pic>
        <p:nvPicPr>
          <p:cNvPr id="3" name="CrawlerBot">
            <a:hlinkClick r:id="" action="ppaction://media"/>
            <a:extLst>
              <a:ext uri="{FF2B5EF4-FFF2-40B4-BE49-F238E27FC236}">
                <a16:creationId xmlns:a16="http://schemas.microsoft.com/office/drawing/2014/main" id="{829808AE-39C1-4C87-8E84-DFA612DFD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2196" y="144509"/>
            <a:ext cx="9507607" cy="6108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262" y="6204864"/>
            <a:ext cx="8913092" cy="525754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2 of Q-Learning demo -- Crawler</a:t>
            </a:r>
          </a:p>
        </p:txBody>
      </p:sp>
      <p:pic>
        <p:nvPicPr>
          <p:cNvPr id="3" name="Q-learning--crawler">
            <a:hlinkClick r:id="" action="ppaction://media"/>
            <a:extLst>
              <a:ext uri="{FF2B5EF4-FFF2-40B4-BE49-F238E27FC236}">
                <a16:creationId xmlns:a16="http://schemas.microsoft.com/office/drawing/2014/main" id="{1D6F05D9-3894-43E8-B292-88F05C2C2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526" y="144509"/>
            <a:ext cx="9662565" cy="603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07EE6-2D18-472A-8BEE-5355A62483D5}"/>
              </a:ext>
            </a:extLst>
          </p:cNvPr>
          <p:cNvSpPr txBox="1"/>
          <p:nvPr/>
        </p:nvSpPr>
        <p:spPr>
          <a:xfrm>
            <a:off x="8676699" y="6607507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97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251712"/>
            <a:ext cx="11836576" cy="6461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discount effect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655870"/>
                  </p:ext>
                </p:extLst>
              </p:nvPr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479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sng" dirty="0">
                              <a:effectLst/>
                            </a:rPr>
                            <a:t>Discount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0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u="none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Learning Rate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4577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US" b="1" dirty="0"/>
                            <a:t>,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655870"/>
                  </p:ext>
                </p:extLst>
              </p:nvPr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348" r="-2010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45" t="-4348" r="-1017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250000" r="-400694" b="-4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350000" r="-400694" b="-3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50000" r="-400694" b="-2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550000" r="-400694" b="-1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95238" r="-400694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A21D8F6F-55C3-4314-AD58-748B5E4B3D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7994" y="1200441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28433-C612-479B-B6D1-53DEB272A0DF}"/>
              </a:ext>
            </a:extLst>
          </p:cNvPr>
          <p:cNvSpPr/>
          <p:nvPr/>
        </p:nvSpPr>
        <p:spPr>
          <a:xfrm>
            <a:off x="567327" y="1261887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Update rule:</a:t>
            </a:r>
          </a:p>
        </p:txBody>
      </p:sp>
    </p:spTree>
    <p:extLst>
      <p:ext uri="{BB962C8B-B14F-4D97-AF65-F5344CB8AC3E}">
        <p14:creationId xmlns:p14="http://schemas.microsoft.com/office/powerpoint/2010/main" val="31070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66928" y="1343890"/>
            <a:ext cx="9065491" cy="452596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Amazing result: Q-learning converges to optimal policy -- even if you’re acting sub-optimally!</a:t>
            </a:r>
          </a:p>
          <a:p>
            <a:pPr lvl="2"/>
            <a:endParaRPr lang="en-US" sz="20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This is called </a:t>
            </a:r>
            <a:r>
              <a:rPr lang="en-US" sz="2800" b="1" i="1" u="sng" dirty="0">
                <a:solidFill>
                  <a:schemeClr val="tx1"/>
                </a:solidFill>
              </a:rPr>
              <a:t>off-policy learning</a:t>
            </a:r>
          </a:p>
          <a:p>
            <a:pPr lvl="2"/>
            <a:endParaRPr lang="en-US" sz="20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Caveats: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You have to explore enough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You have to eventually make the learning rate</a:t>
            </a:r>
          </a:p>
          <a:p>
            <a:pPr lvl="1">
              <a:buNone/>
            </a:pPr>
            <a:r>
              <a:rPr lang="en-US" sz="2400" dirty="0">
                <a:solidFill>
                  <a:schemeClr val="tx1"/>
                </a:solidFill>
              </a:rPr>
              <a:t>	small enough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… but not decrease it too quickly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Basically, in the limit, it doesn’t matter how you select actions (!)</a:t>
            </a:r>
          </a:p>
          <a:p>
            <a:pPr lvl="3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57824" y="270878"/>
            <a:ext cx="6076352" cy="960438"/>
          </a:xfrm>
        </p:spPr>
        <p:txBody>
          <a:bodyPr/>
          <a:lstStyle/>
          <a:p>
            <a:r>
              <a:rPr lang="en-US" dirty="0"/>
              <a:t>Q-Learning Properties</a:t>
            </a: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0159" y="1983786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E2217-052F-4625-B393-1964BC837151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9262" y="200146"/>
            <a:ext cx="6630988" cy="849166"/>
          </a:xfrm>
        </p:spPr>
        <p:txBody>
          <a:bodyPr/>
          <a:lstStyle/>
          <a:p>
            <a:r>
              <a:rPr lang="en-US" dirty="0"/>
              <a:t>Approximate Q-Learning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9262" y="1194529"/>
            <a:ext cx="6229350" cy="523875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AFCE5-BD21-4B95-BBBB-03FE8CC0185A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Generalize that experience to new, similar situations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0" y="240998"/>
            <a:ext cx="6985000" cy="753534"/>
          </a:xfrm>
        </p:spPr>
        <p:txBody>
          <a:bodyPr/>
          <a:lstStyle/>
          <a:p>
            <a:r>
              <a:rPr lang="en-US" dirty="0"/>
              <a:t>Generalizing Across States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4666" y="3662878"/>
            <a:ext cx="4168588" cy="2597182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5512" y="1228409"/>
            <a:ext cx="2971800" cy="21087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004324" y="292002"/>
            <a:ext cx="4665951" cy="765850"/>
          </a:xfrm>
        </p:spPr>
        <p:txBody>
          <a:bodyPr/>
          <a:lstStyle/>
          <a:p>
            <a:r>
              <a:rPr lang="en-US" dirty="0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875145" y="2941782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48964" y="2957946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01CCEC-B63C-4E4A-94B8-F7E7ED40D536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338" y="1731712"/>
            <a:ext cx="4025290" cy="2417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branches of Machine Learning</a:t>
            </a:r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50" y="685800"/>
            <a:ext cx="5453535" cy="522176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DA5148-7470-47EB-834D-1821F8C326CB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2108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274" y="6062450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pic>
        <p:nvPicPr>
          <p:cNvPr id="4" name="Qlearning--pacman--tiny--watch all">
            <a:hlinkClick r:id="" action="ppaction://media"/>
            <a:extLst>
              <a:ext uri="{FF2B5EF4-FFF2-40B4-BE49-F238E27FC236}">
                <a16:creationId xmlns:a16="http://schemas.microsoft.com/office/drawing/2014/main" id="{5A56CB72-DF2A-493D-BB0D-1BEE0C759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585" y="110601"/>
            <a:ext cx="9415030" cy="58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2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0C15A6-FA5B-4592-8B86-99E45F75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274" y="6062450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2</a:t>
            </a:r>
          </a:p>
        </p:txBody>
      </p:sp>
      <p:pic>
        <p:nvPicPr>
          <p:cNvPr id="7" name="Qlearning--pacman--tiny--silent train">
            <a:hlinkClick r:id="" action="ppaction://media"/>
            <a:extLst>
              <a:ext uri="{FF2B5EF4-FFF2-40B4-BE49-F238E27FC236}">
                <a16:creationId xmlns:a16="http://schemas.microsoft.com/office/drawing/2014/main" id="{639EB7A9-F063-4D8F-9D6F-38A3667F2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9296" y="216572"/>
            <a:ext cx="9353405" cy="58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F9B10-B886-4950-A4F1-4B8D4B49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273" y="6049007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3</a:t>
            </a:r>
          </a:p>
        </p:txBody>
      </p:sp>
      <p:pic>
        <p:nvPicPr>
          <p:cNvPr id="7" name="Qlearning--pacman--tricky--watch all">
            <a:hlinkClick r:id="" action="ppaction://media"/>
            <a:extLst>
              <a:ext uri="{FF2B5EF4-FFF2-40B4-BE49-F238E27FC236}">
                <a16:creationId xmlns:a16="http://schemas.microsoft.com/office/drawing/2014/main" id="{65C52CD0-4003-4993-8CB1-5C4A81C36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386" y="125407"/>
            <a:ext cx="9357226" cy="58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1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9445" y="232905"/>
            <a:ext cx="7673109" cy="882409"/>
          </a:xfrm>
        </p:spPr>
        <p:txBody>
          <a:bodyPr/>
          <a:lstStyle/>
          <a:p>
            <a:r>
              <a:rPr lang="en-US" dirty="0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78475" y="1314449"/>
            <a:ext cx="6858000" cy="541886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</a:rPr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1 / (dist to dot)</a:t>
            </a:r>
            <a:r>
              <a:rPr lang="en-US" sz="1800" baseline="30000" dirty="0">
                <a:solidFill>
                  <a:schemeClr val="tx1"/>
                </a:solidFill>
              </a:rPr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Is </a:t>
            </a:r>
            <a:r>
              <a:rPr lang="en-US" sz="1800" dirty="0" err="1">
                <a:solidFill>
                  <a:schemeClr val="tx1"/>
                </a:solidFill>
              </a:rPr>
              <a:t>Pacman</a:t>
            </a:r>
            <a:r>
              <a:rPr lang="en-US" sz="1800" dirty="0">
                <a:solidFill>
                  <a:schemeClr val="tx1"/>
                </a:solidFill>
              </a:rPr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Can also describe a q-state (s, a) with features (e.g. action moves closer to food)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5FBEE-5BDC-4F0F-8E76-5B57A3FA5D40}"/>
              </a:ext>
            </a:extLst>
          </p:cNvPr>
          <p:cNvGrpSpPr/>
          <p:nvPr/>
        </p:nvGrpSpPr>
        <p:grpSpPr>
          <a:xfrm>
            <a:off x="7913254" y="1885949"/>
            <a:ext cx="4038600" cy="3954463"/>
            <a:chOff x="7913254" y="1885949"/>
            <a:chExt cx="4038600" cy="3954463"/>
          </a:xfrm>
        </p:grpSpPr>
        <p:grpSp>
          <p:nvGrpSpPr>
            <p:cNvPr id="17" name="Group 16"/>
            <p:cNvGrpSpPr/>
            <p:nvPr/>
          </p:nvGrpSpPr>
          <p:grpSpPr>
            <a:xfrm>
              <a:off x="7913254" y="1885949"/>
              <a:ext cx="4038600" cy="3954463"/>
              <a:chOff x="5943600" y="1524000"/>
              <a:chExt cx="2514600" cy="2462213"/>
            </a:xfrm>
          </p:grpSpPr>
          <p:grpSp>
            <p:nvGrpSpPr>
              <p:cNvPr id="15364" name="Group 4"/>
              <p:cNvGrpSpPr>
                <a:grpSpLocks/>
              </p:cNvGrpSpPr>
              <p:nvPr/>
            </p:nvGrpSpPr>
            <p:grpSpPr bwMode="auto">
              <a:xfrm>
                <a:off x="5943600" y="1524000"/>
                <a:ext cx="2514600" cy="2462213"/>
                <a:chOff x="3744" y="960"/>
                <a:chExt cx="1584" cy="1551"/>
              </a:xfrm>
            </p:grpSpPr>
            <p:grpSp>
              <p:nvGrpSpPr>
                <p:cNvPr id="15367" name="Group 5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5371" name="Group 6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5375" name="Picture 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5376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5372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3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4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53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365" name="Rectangle 15"/>
              <p:cNvSpPr>
                <a:spLocks noChangeArrowheads="1"/>
              </p:cNvSpPr>
              <p:nvPr/>
            </p:nvSpPr>
            <p:spPr bwMode="auto">
              <a:xfrm>
                <a:off x="6096000" y="3352800"/>
                <a:ext cx="228600" cy="1524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82F0B4-9BD2-446A-9C90-D2FCF8BD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1836" y="4444677"/>
              <a:ext cx="1359526" cy="3044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B2B574-65A6-4FF3-84BB-C4EC607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8510" y="4452580"/>
              <a:ext cx="332036" cy="993734"/>
            </a:xfrm>
            <a:prstGeom prst="rect">
              <a:avLst/>
            </a:prstGeom>
          </p:spPr>
        </p:pic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2FBB48F6-23C4-4379-9C87-941B1A725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2885" y="4823111"/>
              <a:ext cx="500910" cy="24476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4E7A8E14-3D33-41FD-B6B5-9081C7EF9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3117" y="5069121"/>
              <a:ext cx="301146" cy="3671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A01471-708A-49B8-B968-78C218B97765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4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Disadvantage: states may share features but actually be very different in value!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95300" y="294786"/>
            <a:ext cx="6001400" cy="721702"/>
          </a:xfrm>
        </p:spPr>
        <p:txBody>
          <a:bodyPr/>
          <a:lstStyle/>
          <a:p>
            <a:r>
              <a:rPr lang="en-US" dirty="0"/>
              <a:t>Linear Value Functions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7E470-6A09-4852-ADB2-748B3A0C57F5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8298873" cy="4267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</a:rPr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</a:rPr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Adjust weights of active features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E.g., if something unexpectedly bad happens, blame the features that were on i.e., “dis-prefer”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</a:rPr>
              <a:t>Formal justification: online least squares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866244" y="304800"/>
            <a:ext cx="6611911" cy="762000"/>
          </a:xfrm>
        </p:spPr>
        <p:txBody>
          <a:bodyPr/>
          <a:lstStyle/>
          <a:p>
            <a:r>
              <a:rPr lang="en-US" dirty="0"/>
              <a:t>Approximate Q-Learning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1600" y="3703410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71600" y="4136232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DDBEFA0-969A-4655-8899-4204EE1DB0FC}"/>
              </a:ext>
            </a:extLst>
          </p:cNvPr>
          <p:cNvGrpSpPr/>
          <p:nvPr/>
        </p:nvGrpSpPr>
        <p:grpSpPr>
          <a:xfrm>
            <a:off x="1600200" y="1208088"/>
            <a:ext cx="8991600" cy="762000"/>
            <a:chOff x="1600200" y="1208088"/>
            <a:chExt cx="8991600" cy="762000"/>
          </a:xfrm>
        </p:grpSpPr>
        <p:sp>
          <p:nvSpPr>
            <p:cNvPr id="12" name="Rounded Rectangle 11"/>
            <p:cNvSpPr/>
            <p:nvPr/>
          </p:nvSpPr>
          <p:spPr>
            <a:xfrm>
              <a:off x="1600200" y="1208088"/>
              <a:ext cx="8991600" cy="762000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4" name="Picture 6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78050" y="1432718"/>
              <a:ext cx="783590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1623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6243784" y="3670866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6243784" y="4082812"/>
            <a:ext cx="23047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1B6651-2EED-47A4-A39D-90390E5010A6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ight Arrow 52">
            <a:extLst>
              <a:ext uri="{FF2B5EF4-FFF2-40B4-BE49-F238E27FC236}">
                <a16:creationId xmlns:a16="http://schemas.microsoft.com/office/drawing/2014/main" id="{4A0C8191-09DF-4A90-B25D-28FC1D0FFEFA}"/>
              </a:ext>
            </a:extLst>
          </p:cNvPr>
          <p:cNvSpPr/>
          <p:nvPr/>
        </p:nvSpPr>
        <p:spPr>
          <a:xfrm>
            <a:off x="6324600" y="1882589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2">
            <a:extLst>
              <a:ext uri="{FF2B5EF4-FFF2-40B4-BE49-F238E27FC236}">
                <a16:creationId xmlns:a16="http://schemas.microsoft.com/office/drawing/2014/main" id="{76A68963-A5BE-4A16-8E48-9F3174D234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93695" y="167573"/>
            <a:ext cx="5471410" cy="62439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Q-Pacman</a:t>
            </a:r>
          </a:p>
        </p:txBody>
      </p:sp>
      <p:pic>
        <p:nvPicPr>
          <p:cNvPr id="125" name="Picture 27" descr="txp_fig">
            <a:extLst>
              <a:ext uri="{FF2B5EF4-FFF2-40B4-BE49-F238E27FC236}">
                <a16:creationId xmlns:a16="http://schemas.microsoft.com/office/drawing/2014/main" id="{284920F4-5785-484A-9119-253616FFFF0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2034989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" name="Picture 28" descr="txp_fig">
            <a:extLst>
              <a:ext uri="{FF2B5EF4-FFF2-40B4-BE49-F238E27FC236}">
                <a16:creationId xmlns:a16="http://schemas.microsoft.com/office/drawing/2014/main" id="{31F31956-E56A-4885-BE28-553E7D08026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3025589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126" descr="txp_fig">
            <a:extLst>
              <a:ext uri="{FF2B5EF4-FFF2-40B4-BE49-F238E27FC236}">
                <a16:creationId xmlns:a16="http://schemas.microsoft.com/office/drawing/2014/main" id="{37F7EA43-E000-4B1C-993A-AA09324398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216237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28" name="Picture 30" descr="txp_fig">
            <a:extLst>
              <a:ext uri="{FF2B5EF4-FFF2-40B4-BE49-F238E27FC236}">
                <a16:creationId xmlns:a16="http://schemas.microsoft.com/office/drawing/2014/main" id="{49ACEA2F-5AD3-413A-BAA8-C6BF0605C6CC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1044389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 descr="txp_fig">
            <a:extLst>
              <a:ext uri="{FF2B5EF4-FFF2-40B4-BE49-F238E27FC236}">
                <a16:creationId xmlns:a16="http://schemas.microsoft.com/office/drawing/2014/main" id="{8E07CEA0-C5EF-4FC9-97A9-17358C22997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159189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130" name="Picture 129" descr="txp_fig">
            <a:extLst>
              <a:ext uri="{FF2B5EF4-FFF2-40B4-BE49-F238E27FC236}">
                <a16:creationId xmlns:a16="http://schemas.microsoft.com/office/drawing/2014/main" id="{FC48945A-F7FB-45B5-8838-FB3783158D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4930589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131" name="Picture 130" descr="txp_fig">
            <a:extLst>
              <a:ext uri="{FF2B5EF4-FFF2-40B4-BE49-F238E27FC236}">
                <a16:creationId xmlns:a16="http://schemas.microsoft.com/office/drawing/2014/main" id="{DC74974B-5EF3-4C4C-BF85-09BF86B955B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374354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32" name="Picture 35" descr="txp_fig">
            <a:extLst>
              <a:ext uri="{FF2B5EF4-FFF2-40B4-BE49-F238E27FC236}">
                <a16:creationId xmlns:a16="http://schemas.microsoft.com/office/drawing/2014/main" id="{94202A6E-FB32-4227-AE60-7380355E2460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073589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144" descr="TP_tmp.png">
            <a:extLst>
              <a:ext uri="{FF2B5EF4-FFF2-40B4-BE49-F238E27FC236}">
                <a16:creationId xmlns:a16="http://schemas.microsoft.com/office/drawing/2014/main" id="{021F85CE-9367-461B-910B-1586C0E20D2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403289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145" descr="TP_tmp.png">
            <a:extLst>
              <a:ext uri="{FF2B5EF4-FFF2-40B4-BE49-F238E27FC236}">
                <a16:creationId xmlns:a16="http://schemas.microsoft.com/office/drawing/2014/main" id="{F9B21820-FFF4-45F6-B706-B1CE3E9FB66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765239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Rounded Rectangle 50">
            <a:extLst>
              <a:ext uri="{FF2B5EF4-FFF2-40B4-BE49-F238E27FC236}">
                <a16:creationId xmlns:a16="http://schemas.microsoft.com/office/drawing/2014/main" id="{87A0BD7F-7B81-466B-B27D-4C37C21C86B4}"/>
              </a:ext>
            </a:extLst>
          </p:cNvPr>
          <p:cNvSpPr/>
          <p:nvPr/>
        </p:nvSpPr>
        <p:spPr>
          <a:xfrm>
            <a:off x="457200" y="1653989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le 51">
            <a:extLst>
              <a:ext uri="{FF2B5EF4-FFF2-40B4-BE49-F238E27FC236}">
                <a16:creationId xmlns:a16="http://schemas.microsoft.com/office/drawing/2014/main" id="{6B3D9E4F-F0D9-4C51-BDFC-1C3CEADA87B4}"/>
              </a:ext>
            </a:extLst>
          </p:cNvPr>
          <p:cNvSpPr/>
          <p:nvPr/>
        </p:nvSpPr>
        <p:spPr>
          <a:xfrm>
            <a:off x="8686800" y="1653989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txp_fig">
            <a:extLst>
              <a:ext uri="{FF2B5EF4-FFF2-40B4-BE49-F238E27FC236}">
                <a16:creationId xmlns:a16="http://schemas.microsoft.com/office/drawing/2014/main" id="{AA95AF89-C861-4A15-B51F-55391AB3A7A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285995" y="3840852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151" name="Picture 150" descr="txp_fig">
            <a:extLst>
              <a:ext uri="{FF2B5EF4-FFF2-40B4-BE49-F238E27FC236}">
                <a16:creationId xmlns:a16="http://schemas.microsoft.com/office/drawing/2014/main" id="{9123BD33-C4BC-403A-A573-C0019E4E794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9491953" y="3815115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152" name="Right Arrow 62">
            <a:extLst>
              <a:ext uri="{FF2B5EF4-FFF2-40B4-BE49-F238E27FC236}">
                <a16:creationId xmlns:a16="http://schemas.microsoft.com/office/drawing/2014/main" id="{79CC618C-05FC-4C82-9568-AD17EE34A822}"/>
              </a:ext>
            </a:extLst>
          </p:cNvPr>
          <p:cNvSpPr/>
          <p:nvPr/>
        </p:nvSpPr>
        <p:spPr>
          <a:xfrm>
            <a:off x="4793117" y="5006789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65">
            <a:extLst>
              <a:ext uri="{FF2B5EF4-FFF2-40B4-BE49-F238E27FC236}">
                <a16:creationId xmlns:a16="http://schemas.microsoft.com/office/drawing/2014/main" id="{ECDE4F4D-74D8-4EA1-8E29-D99B03D5842C}"/>
              </a:ext>
            </a:extLst>
          </p:cNvPr>
          <p:cNvSpPr/>
          <p:nvPr/>
        </p:nvSpPr>
        <p:spPr>
          <a:xfrm>
            <a:off x="1752600" y="4854389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A0BCFB-5C5E-48DE-B89D-EE3D043A8495}"/>
              </a:ext>
            </a:extLst>
          </p:cNvPr>
          <p:cNvGrpSpPr/>
          <p:nvPr/>
        </p:nvGrpSpPr>
        <p:grpSpPr>
          <a:xfrm>
            <a:off x="571500" y="1806389"/>
            <a:ext cx="2073910" cy="1752600"/>
            <a:chOff x="571500" y="1981200"/>
            <a:chExt cx="2073910" cy="175260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9AC98B2-DCDD-430E-9884-5AA8E95DEEDD}"/>
                </a:ext>
              </a:extLst>
            </p:cNvPr>
            <p:cNvGrpSpPr/>
            <p:nvPr/>
          </p:nvGrpSpPr>
          <p:grpSpPr>
            <a:xfrm>
              <a:off x="571500" y="1981200"/>
              <a:ext cx="2073910" cy="1752600"/>
              <a:chOff x="8534400" y="1279527"/>
              <a:chExt cx="2705100" cy="2286004"/>
            </a:xfrm>
          </p:grpSpPr>
          <p:grpSp>
            <p:nvGrpSpPr>
              <p:cNvPr id="109" name="Group 14">
                <a:extLst>
                  <a:ext uri="{FF2B5EF4-FFF2-40B4-BE49-F238E27FC236}">
                    <a16:creationId xmlns:a16="http://schemas.microsoft.com/office/drawing/2014/main" id="{EEFC4D08-A262-4D29-90BA-41D2C9AF25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4288" y="1279527"/>
                <a:ext cx="2335212" cy="2286004"/>
                <a:chOff x="3984" y="960"/>
                <a:chExt cx="1584" cy="1551"/>
              </a:xfrm>
            </p:grpSpPr>
            <p:grpSp>
              <p:nvGrpSpPr>
                <p:cNvPr id="111" name="Group 15">
                  <a:extLst>
                    <a:ext uri="{FF2B5EF4-FFF2-40B4-BE49-F238E27FC236}">
                      <a16:creationId xmlns:a16="http://schemas.microsoft.com/office/drawing/2014/main" id="{4485057A-5F2E-431B-8250-65CDB904DA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84" y="960"/>
                  <a:ext cx="1584" cy="1551"/>
                  <a:chOff x="3744" y="960"/>
                  <a:chExt cx="1584" cy="1551"/>
                </a:xfrm>
              </p:grpSpPr>
              <p:grpSp>
                <p:nvGrpSpPr>
                  <p:cNvPr id="113" name="Group 16">
                    <a:extLst>
                      <a:ext uri="{FF2B5EF4-FFF2-40B4-BE49-F238E27FC236}">
                        <a16:creationId xmlns:a16="http://schemas.microsoft.com/office/drawing/2014/main" id="{DE49A588-943F-47C9-80FE-6E10E19A51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744" y="960"/>
                    <a:ext cx="1584" cy="1551"/>
                    <a:chOff x="3408" y="912"/>
                    <a:chExt cx="1584" cy="1551"/>
                  </a:xfrm>
                </p:grpSpPr>
                <p:grpSp>
                  <p:nvGrpSpPr>
                    <p:cNvPr id="117" name="Group 17">
                      <a:extLst>
                        <a:ext uri="{FF2B5EF4-FFF2-40B4-BE49-F238E27FC236}">
                          <a16:creationId xmlns:a16="http://schemas.microsoft.com/office/drawing/2014/main" id="{DAA0E519-40AF-458C-9B61-16609AFB4A7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08" y="912"/>
                      <a:ext cx="1584" cy="1551"/>
                      <a:chOff x="3360" y="1008"/>
                      <a:chExt cx="1584" cy="1551"/>
                    </a:xfrm>
                  </p:grpSpPr>
                  <p:pic>
                    <p:nvPicPr>
                      <p:cNvPr id="121" name="Picture 18">
                        <a:extLst>
                          <a:ext uri="{FF2B5EF4-FFF2-40B4-BE49-F238E27FC236}">
                            <a16:creationId xmlns:a16="http://schemas.microsoft.com/office/drawing/2014/main" id="{7EB5F4C3-6A98-4638-B4ED-DDCCE2136B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 cstate="print"/>
                      <a:srcRect r="73026"/>
                      <a:stretch>
                        <a:fillRect/>
                      </a:stretch>
                    </p:blipFill>
                    <p:spPr bwMode="auto">
                      <a:xfrm>
                        <a:off x="3360" y="1008"/>
                        <a:ext cx="768" cy="15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22" name="Picture 19">
                        <a:extLst>
                          <a:ext uri="{FF2B5EF4-FFF2-40B4-BE49-F238E27FC236}">
                            <a16:creationId xmlns:a16="http://schemas.microsoft.com/office/drawing/2014/main" id="{65860E21-0F99-4FCA-8511-EF165195AC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 cstate="print"/>
                      <a:srcRect l="72498" r="-1158"/>
                      <a:stretch>
                        <a:fillRect/>
                      </a:stretch>
                    </p:blipFill>
                    <p:spPr bwMode="auto">
                      <a:xfrm>
                        <a:off x="4128" y="1008"/>
                        <a:ext cx="816" cy="15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pic>
                  <p:nvPicPr>
                    <p:cNvPr id="118" name="Picture 20">
                      <a:extLst>
                        <a:ext uri="{FF2B5EF4-FFF2-40B4-BE49-F238E27FC236}">
                          <a16:creationId xmlns:a16="http://schemas.microsoft.com/office/drawing/2014/main" id="{27793855-BE2B-415A-9D25-9FFBA996A0E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480" y="1872"/>
                      <a:ext cx="216" cy="1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19" name="Picture 21">
                      <a:extLst>
                        <a:ext uri="{FF2B5EF4-FFF2-40B4-BE49-F238E27FC236}">
                          <a16:creationId xmlns:a16="http://schemas.microsoft.com/office/drawing/2014/main" id="{FFDE3957-D57D-46F8-96A6-31F39EEF576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792" y="2160"/>
                      <a:ext cx="197" cy="17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20" name="Picture 22">
                      <a:extLst>
                        <a:ext uri="{FF2B5EF4-FFF2-40B4-BE49-F238E27FC236}">
                          <a16:creationId xmlns:a16="http://schemas.microsoft.com/office/drawing/2014/main" id="{60520167-6EFF-4430-9AA4-DB30155A928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1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504" y="2160"/>
                      <a:ext cx="216" cy="18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114" name="Rectangle 23">
                    <a:extLst>
                      <a:ext uri="{FF2B5EF4-FFF2-40B4-BE49-F238E27FC236}">
                        <a16:creationId xmlns:a16="http://schemas.microsoft.com/office/drawing/2014/main" id="{805A829A-9778-4BC0-9C98-86C06EC6B4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2208"/>
                    <a:ext cx="96" cy="144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Rectangle 24">
                    <a:extLst>
                      <a:ext uri="{FF2B5EF4-FFF2-40B4-BE49-F238E27FC236}">
                        <a16:creationId xmlns:a16="http://schemas.microsoft.com/office/drawing/2014/main" id="{E5F3B034-617E-4668-839B-46194E29A6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968"/>
                    <a:ext cx="96" cy="384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Rectangle 25">
                    <a:extLst>
                      <a:ext uri="{FF2B5EF4-FFF2-40B4-BE49-F238E27FC236}">
                        <a16:creationId xmlns:a16="http://schemas.microsoft.com/office/drawing/2014/main" id="{AED274EE-6AAE-4328-81A1-F6CD876D41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968"/>
                    <a:ext cx="528" cy="96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2" name="Rectangle 26">
                  <a:extLst>
                    <a:ext uri="{FF2B5EF4-FFF2-40B4-BE49-F238E27FC236}">
                      <a16:creationId xmlns:a16="http://schemas.microsoft.com/office/drawing/2014/main" id="{8789AD27-0804-4D66-BF45-44BD53CCC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112"/>
                  <a:ext cx="144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110" name="Picture 40" descr="TP_tmp.png">
                <a:extLst>
                  <a:ext uri="{FF2B5EF4-FFF2-40B4-BE49-F238E27FC236}">
                    <a16:creationId xmlns:a16="http://schemas.microsoft.com/office/drawing/2014/main" id="{161B90CE-EAEE-4B7F-B3DF-3BB612F410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 cstate="print"/>
              <a:srcRect/>
              <a:stretch>
                <a:fillRect/>
              </a:stretch>
            </p:blipFill>
            <p:spPr bwMode="auto">
              <a:xfrm>
                <a:off x="8534400" y="2193924"/>
                <a:ext cx="228600" cy="283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4" name="Rectangle 23">
              <a:extLst>
                <a:ext uri="{FF2B5EF4-FFF2-40B4-BE49-F238E27FC236}">
                  <a16:creationId xmlns:a16="http://schemas.microsoft.com/office/drawing/2014/main" id="{C5C6001E-16EE-4B04-AF47-175B17817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483" y="3390632"/>
              <a:ext cx="108505" cy="1627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Rectangle 24">
              <a:extLst>
                <a:ext uri="{FF2B5EF4-FFF2-40B4-BE49-F238E27FC236}">
                  <a16:creationId xmlns:a16="http://schemas.microsoft.com/office/drawing/2014/main" id="{9C30B110-9067-4F2F-8FCC-93F09B003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998" y="3124200"/>
              <a:ext cx="108505" cy="4339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Rectangle 25">
              <a:extLst>
                <a:ext uri="{FF2B5EF4-FFF2-40B4-BE49-F238E27FC236}">
                  <a16:creationId xmlns:a16="http://schemas.microsoft.com/office/drawing/2014/main" id="{024EC592-499F-4E1C-8944-90C53680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110" y="3116241"/>
              <a:ext cx="636109" cy="1339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Rectangle 26">
              <a:extLst>
                <a:ext uri="{FF2B5EF4-FFF2-40B4-BE49-F238E27FC236}">
                  <a16:creationId xmlns:a16="http://schemas.microsoft.com/office/drawing/2014/main" id="{7F9BE87B-C360-46CA-828E-F9466C889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711" y="3282154"/>
              <a:ext cx="167520" cy="1084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C0FFC9D-ACEA-4ADA-997F-9AF5F418CE19}"/>
              </a:ext>
            </a:extLst>
          </p:cNvPr>
          <p:cNvGrpSpPr/>
          <p:nvPr/>
        </p:nvGrpSpPr>
        <p:grpSpPr>
          <a:xfrm>
            <a:off x="8991600" y="1806389"/>
            <a:ext cx="2219960" cy="1752600"/>
            <a:chOff x="8991600" y="1981200"/>
            <a:chExt cx="2219960" cy="175260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B5D587C-5816-452B-AA71-40BE0315621D}"/>
                </a:ext>
              </a:extLst>
            </p:cNvPr>
            <p:cNvGrpSpPr/>
            <p:nvPr/>
          </p:nvGrpSpPr>
          <p:grpSpPr>
            <a:xfrm>
              <a:off x="8991600" y="1981200"/>
              <a:ext cx="2219960" cy="1752600"/>
              <a:chOff x="8610600" y="2057400"/>
              <a:chExt cx="2895600" cy="2286000"/>
            </a:xfrm>
          </p:grpSpPr>
          <p:grpSp>
            <p:nvGrpSpPr>
              <p:cNvPr id="134" name="Group 4">
                <a:extLst>
                  <a:ext uri="{FF2B5EF4-FFF2-40B4-BE49-F238E27FC236}">
                    <a16:creationId xmlns:a16="http://schemas.microsoft.com/office/drawing/2014/main" id="{BFBF384E-CC18-41C5-B7EC-9E70824844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70988" y="2057400"/>
                <a:ext cx="2335212" cy="2286000"/>
                <a:chOff x="3984" y="2640"/>
                <a:chExt cx="1584" cy="1551"/>
              </a:xfrm>
            </p:grpSpPr>
            <p:grpSp>
              <p:nvGrpSpPr>
                <p:cNvPr id="136" name="Group 5">
                  <a:extLst>
                    <a:ext uri="{FF2B5EF4-FFF2-40B4-BE49-F238E27FC236}">
                      <a16:creationId xmlns:a16="http://schemas.microsoft.com/office/drawing/2014/main" id="{6C118716-505E-4B32-B666-8F29B4DEC1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84" y="2640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43" name="Picture 6">
                    <a:extLst>
                      <a:ext uri="{FF2B5EF4-FFF2-40B4-BE49-F238E27FC236}">
                        <a16:creationId xmlns:a16="http://schemas.microsoft.com/office/drawing/2014/main" id="{E98DFB3B-827A-4352-A3E1-FA26EEE1BE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44" name="Picture 7">
                    <a:extLst>
                      <a:ext uri="{FF2B5EF4-FFF2-40B4-BE49-F238E27FC236}">
                        <a16:creationId xmlns:a16="http://schemas.microsoft.com/office/drawing/2014/main" id="{032DC90B-B866-4AF7-B621-4454459E01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37" name="Picture 8">
                  <a:extLst>
                    <a:ext uri="{FF2B5EF4-FFF2-40B4-BE49-F238E27FC236}">
                      <a16:creationId xmlns:a16="http://schemas.microsoft.com/office/drawing/2014/main" id="{138675F6-4CB0-452A-BD76-8B7D492F92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 cstate="print"/>
                <a:srcRect/>
                <a:stretch>
                  <a:fillRect/>
                </a:stretch>
              </p:blipFill>
              <p:spPr bwMode="auto">
                <a:xfrm>
                  <a:off x="4224" y="3888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8" name="Picture 9">
                  <a:extLst>
                    <a:ext uri="{FF2B5EF4-FFF2-40B4-BE49-F238E27FC236}">
                      <a16:creationId xmlns:a16="http://schemas.microsoft.com/office/drawing/2014/main" id="{A255B6C5-ED38-4CA1-8E21-B35B8F6454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/>
                <a:srcRect/>
                <a:stretch>
                  <a:fillRect/>
                </a:stretch>
              </p:blipFill>
              <p:spPr bwMode="auto">
                <a:xfrm>
                  <a:off x="4056" y="3744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9" name="Rectangle 10">
                  <a:extLst>
                    <a:ext uri="{FF2B5EF4-FFF2-40B4-BE49-F238E27FC236}">
                      <a16:creationId xmlns:a16="http://schemas.microsoft.com/office/drawing/2014/main" id="{99F065C4-46EF-4493-B3F4-67508C1A2C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8" y="3936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Rectangle 11">
                  <a:extLst>
                    <a:ext uri="{FF2B5EF4-FFF2-40B4-BE49-F238E27FC236}">
                      <a16:creationId xmlns:a16="http://schemas.microsoft.com/office/drawing/2014/main" id="{BEE07476-8343-4376-B604-597F21A263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6" y="3936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Rectangle 12">
                  <a:extLst>
                    <a:ext uri="{FF2B5EF4-FFF2-40B4-BE49-F238E27FC236}">
                      <a16:creationId xmlns:a16="http://schemas.microsoft.com/office/drawing/2014/main" id="{814AAB3C-FC1F-4007-BAE3-A4BB68AED0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364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2" name="Rectangle 13">
                  <a:extLst>
                    <a:ext uri="{FF2B5EF4-FFF2-40B4-BE49-F238E27FC236}">
                      <a16:creationId xmlns:a16="http://schemas.microsoft.com/office/drawing/2014/main" id="{EDC07EDC-6460-4CB7-91E3-544DB83AD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364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135" name="Picture 134" descr="TP_tmp.png">
                <a:extLst>
                  <a:ext uri="{FF2B5EF4-FFF2-40B4-BE49-F238E27FC236}">
                    <a16:creationId xmlns:a16="http://schemas.microsoft.com/office/drawing/2014/main" id="{8CDAC409-BA07-4582-985D-E6C191D3617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 cstate="print"/>
              <a:srcRect/>
              <a:stretch>
                <a:fillRect/>
              </a:stretch>
            </p:blipFill>
            <p:spPr bwMode="auto">
              <a:xfrm>
                <a:off x="8610600" y="2895600"/>
                <a:ext cx="381000" cy="4354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8" name="Rectangle 10">
              <a:extLst>
                <a:ext uri="{FF2B5EF4-FFF2-40B4-BE49-F238E27FC236}">
                  <a16:creationId xmlns:a16="http://schemas.microsoft.com/office/drawing/2014/main" id="{44222BFE-A97A-4B03-AD7C-9762AD182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3988" y="3444871"/>
              <a:ext cx="108505" cy="167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1">
              <a:extLst>
                <a:ext uri="{FF2B5EF4-FFF2-40B4-BE49-F238E27FC236}">
                  <a16:creationId xmlns:a16="http://schemas.microsoft.com/office/drawing/2014/main" id="{21E0CCE5-E2C8-46D9-8F28-1CBC76F14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0391" y="3411216"/>
              <a:ext cx="142294" cy="201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2">
              <a:extLst>
                <a:ext uri="{FF2B5EF4-FFF2-40B4-BE49-F238E27FC236}">
                  <a16:creationId xmlns:a16="http://schemas.microsoft.com/office/drawing/2014/main" id="{D430ACCA-2780-47D8-8345-509EC4763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2260" y="3124200"/>
              <a:ext cx="108505" cy="4339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3">
              <a:extLst>
                <a:ext uri="{FF2B5EF4-FFF2-40B4-BE49-F238E27FC236}">
                  <a16:creationId xmlns:a16="http://schemas.microsoft.com/office/drawing/2014/main" id="{356B5646-F3FA-4A2D-B490-4AF1E4039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2260" y="3119437"/>
              <a:ext cx="596776" cy="1084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3412E526-71BF-455A-A1CA-E47D7FD08561}"/>
              </a:ext>
            </a:extLst>
          </p:cNvPr>
          <p:cNvSpPr txBox="1"/>
          <p:nvPr/>
        </p:nvSpPr>
        <p:spPr>
          <a:xfrm>
            <a:off x="8543417" y="6617013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48" grpId="0" animBg="1"/>
      <p:bldP spid="149" grpId="0" animBg="1"/>
      <p:bldP spid="152" grpId="0" animBg="1"/>
      <p:bldP spid="15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665" y="5994994"/>
            <a:ext cx="9378666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Approximate Q-Learning demo -- pacman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pic>
        <p:nvPicPr>
          <p:cNvPr id="3" name="Approximate-Qlearning--pacman">
            <a:hlinkClick r:id="" action="ppaction://media"/>
            <a:extLst>
              <a:ext uri="{FF2B5EF4-FFF2-40B4-BE49-F238E27FC236}">
                <a16:creationId xmlns:a16="http://schemas.microsoft.com/office/drawing/2014/main" id="{FAA4AEB5-4176-481C-8646-CFCF82C9D4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9077" y="48842"/>
            <a:ext cx="9513843" cy="59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3478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Next Time: More 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959015" y="1394278"/>
            <a:ext cx="1058635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/>
              <a:t>Possible Topics: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800" b="1" dirty="0"/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More about Generalization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2800" b="1" dirty="0"/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SARSA –  Online Learning vs Offline learning (Q-Learning)</a:t>
            </a:r>
          </a:p>
          <a:p>
            <a:pPr lvl="1"/>
            <a:endParaRPr lang="en-US" sz="2800" b="1" dirty="0"/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Partially Observable Markov Decision Processes (POMDPs)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800" b="1" dirty="0"/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Deep Q-Learning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009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939" y="372979"/>
            <a:ext cx="7386118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Characteristics of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2" y="1875982"/>
            <a:ext cx="105350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There is no supervisor, only a </a:t>
            </a:r>
            <a:r>
              <a:rPr lang="en-US" sz="3200" i="1" dirty="0"/>
              <a:t>reward</a:t>
            </a:r>
            <a:r>
              <a:rPr lang="en-US" sz="3200" dirty="0"/>
              <a:t>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Feedback is delayed, not instantaneous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Time really matters (sequential, data is not i.i.d. – independent and identically distributed.)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Agent’s actions affect the subsequent data it receives.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5D3C4-D2D3-4B6E-908B-EB47650B8707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2602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939" y="372979"/>
            <a:ext cx="7386118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Examples of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936776" y="1709890"/>
            <a:ext cx="10535011" cy="443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Fly stunt maneuvers in a helicopter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Defeat the world champion at Backgammon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Manage an investment portfolio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Control a power station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Make a humanoid robot walk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Play Atari games better than humans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2794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939" y="372979"/>
            <a:ext cx="7386118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Examples of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984903" y="1848714"/>
            <a:ext cx="105350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RL Course by David Silver – Lecture1: Introduction to Reinforcement Learning</a:t>
            </a:r>
          </a:p>
          <a:p>
            <a:endParaRPr lang="en-US" sz="3200" dirty="0"/>
          </a:p>
          <a:p>
            <a:r>
              <a:rPr lang="en-US" sz="3200" dirty="0">
                <a:hlinkClick r:id="rId2"/>
              </a:rPr>
              <a:t>https://www.youtube.com/watch?v=2pWv7GOvuf0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12:25 – 22.00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93021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approx r + \gamma \max_{a'}Q(s',a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9"/>
  <p:tag name="PICTUREFILESIZE" val="269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3410</Words>
  <Application>Microsoft Office PowerPoint</Application>
  <PresentationFormat>Widescreen</PresentationFormat>
  <Paragraphs>582</Paragraphs>
  <Slides>68</Slides>
  <Notes>11</Notes>
  <HiddenSlides>1</HiddenSlides>
  <MMClips>7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メイリオ</vt:lpstr>
      <vt:lpstr>ＭＳ Ｐゴシック</vt:lpstr>
      <vt:lpstr>Arial</vt:lpstr>
      <vt:lpstr>Calibri</vt:lpstr>
      <vt:lpstr>Cambria Math</vt:lpstr>
      <vt:lpstr>Century Gothic</vt:lpstr>
      <vt:lpstr>Courier New</vt:lpstr>
      <vt:lpstr>Symbol</vt:lpstr>
      <vt:lpstr>Wingdings</vt:lpstr>
      <vt:lpstr>Wingdings 3</vt:lpstr>
      <vt:lpstr>Slice</vt:lpstr>
      <vt:lpstr>More Q-Learning</vt:lpstr>
      <vt:lpstr>References</vt:lpstr>
      <vt:lpstr>overview</vt:lpstr>
      <vt:lpstr>Reinforcement Learning overview</vt:lpstr>
      <vt:lpstr>Many Faces of Reinforcement Learning</vt:lpstr>
      <vt:lpstr>branches of Machine Learning</vt:lpstr>
      <vt:lpstr>Characteristics of Reinforcement Learning</vt:lpstr>
      <vt:lpstr>Examples of Reinforcement Learning</vt:lpstr>
      <vt:lpstr>Examples of Reinforcement Learning</vt:lpstr>
      <vt:lpstr>Markov decision processes</vt:lpstr>
      <vt:lpstr>Markov decision processes</vt:lpstr>
      <vt:lpstr>Markov decision processes</vt:lpstr>
      <vt:lpstr>Example: Grid World</vt:lpstr>
      <vt:lpstr>Grid World Actions</vt:lpstr>
      <vt:lpstr>What is Markov about MDPs?</vt:lpstr>
      <vt:lpstr>PowerPoint Presentation</vt:lpstr>
      <vt:lpstr>Optimal Policies</vt:lpstr>
      <vt:lpstr>4 MDP Algorithms</vt:lpstr>
      <vt:lpstr>4 mdp algorithms</vt:lpstr>
      <vt:lpstr>Expectimax: A game against Nature</vt:lpstr>
      <vt:lpstr>Optimal Quantities</vt:lpstr>
      <vt:lpstr>The Bellman Equations</vt:lpstr>
      <vt:lpstr>Value Iteration uses dynamic programming</vt:lpstr>
      <vt:lpstr>PowerPoint Presentation</vt:lpstr>
      <vt:lpstr>Value Iteration Example: gridworld</vt:lpstr>
      <vt:lpstr>PowerPoint Presentation</vt:lpstr>
      <vt:lpstr>Reinforcement Learning</vt:lpstr>
      <vt:lpstr>Reinforcement Learning: the basic idea</vt:lpstr>
      <vt:lpstr>Offline vs. Online</vt:lpstr>
      <vt:lpstr>the Learning framework</vt:lpstr>
      <vt:lpstr>Reinforcement Learning</vt:lpstr>
      <vt:lpstr>Model-based reinforcement learning</vt:lpstr>
      <vt:lpstr>Model-Based Learning</vt:lpstr>
      <vt:lpstr>Learn the reward and transition distributions</vt:lpstr>
      <vt:lpstr>Transition/reward parameter table</vt:lpstr>
      <vt:lpstr>Model-based rl: Pros and cons</vt:lpstr>
      <vt:lpstr>Model-free reinforcement learning: Q-Learning</vt:lpstr>
      <vt:lpstr>Q-Learning</vt:lpstr>
      <vt:lpstr>Recall The Bellman Equations</vt:lpstr>
      <vt:lpstr>From Value Iteration to Q-Value Iteration</vt:lpstr>
      <vt:lpstr>Q-Learning</vt:lpstr>
      <vt:lpstr>Q-Learning update rule</vt:lpstr>
      <vt:lpstr>Temporal difference (TD) learning</vt:lpstr>
      <vt:lpstr>Q-Learning algorithm</vt:lpstr>
      <vt:lpstr>Choosing the Action</vt:lpstr>
      <vt:lpstr>choosing an action: exploration vs exploitation</vt:lpstr>
      <vt:lpstr>exploration strategy: ϵ-greedy</vt:lpstr>
      <vt:lpstr>exploration strategy: Boltzmann</vt:lpstr>
      <vt:lpstr>Q-learning Demos</vt:lpstr>
      <vt:lpstr>Q-Learning Example: gridworld</vt:lpstr>
      <vt:lpstr>Video of Q-Learning demo -- Gridworld</vt:lpstr>
      <vt:lpstr>Q-Learning Example: Crawler Robot</vt:lpstr>
      <vt:lpstr>Video 1 of Q-Learning demo -- Crawler</vt:lpstr>
      <vt:lpstr>Video 2 of Q-Learning demo -- Crawler</vt:lpstr>
      <vt:lpstr>Q-Learning Example: discount effect</vt:lpstr>
      <vt:lpstr>Q-Learning Properties</vt:lpstr>
      <vt:lpstr>Approximate Q-Learning</vt:lpstr>
      <vt:lpstr>Generalizing Across States</vt:lpstr>
      <vt:lpstr>Example: Pacman</vt:lpstr>
      <vt:lpstr>Tiny pacman demo 1</vt:lpstr>
      <vt:lpstr>Tiny pacman demo 2</vt:lpstr>
      <vt:lpstr>Tiny pacman demo 3</vt:lpstr>
      <vt:lpstr>Feature-Based Representations</vt:lpstr>
      <vt:lpstr>Linear Value Functions</vt:lpstr>
      <vt:lpstr>Approximate Q-Learning</vt:lpstr>
      <vt:lpstr>Example: Q-Pacman</vt:lpstr>
      <vt:lpstr>Approximate Q-Learning demo -- pacman</vt:lpstr>
      <vt:lpstr>Next Time: More 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Q-Learning and SARSA learning</dc:title>
  <dc:creator>Scott O'Hara</dc:creator>
  <cp:lastModifiedBy>Scott O'Hara</cp:lastModifiedBy>
  <cp:revision>65</cp:revision>
  <dcterms:created xsi:type="dcterms:W3CDTF">2018-11-13T18:22:05Z</dcterms:created>
  <dcterms:modified xsi:type="dcterms:W3CDTF">2018-11-14T23:29:15Z</dcterms:modified>
</cp:coreProperties>
</file>